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Lst>
  <p:sldSz cx="18288000" cy="10287000"/>
  <p:notesSz cx="6858000" cy="9144000"/>
  <p:embeddedFontLst>
    <p:embeddedFont>
      <p:font typeface="Bree Serif" charset="1" panose="02000503040000020004"/>
      <p:regular r:id="rId112"/>
    </p:embeddedFont>
    <p:embeddedFont>
      <p:font typeface="Arimo" charset="1" panose="020B0604020202020204"/>
      <p:regular r:id="rId113"/>
    </p:embeddedFont>
    <p:embeddedFont>
      <p:font typeface="Arimo Bold" charset="1" panose="020B0704020202020204"/>
      <p:regular r:id="rId114"/>
    </p:embeddedFont>
    <p:embeddedFont>
      <p:font typeface="Wonderful Branding" charset="1" panose="02000503000000020003"/>
      <p:regular r:id="rId115"/>
    </p:embeddedFont>
    <p:embeddedFont>
      <p:font typeface="Roca One Italics" charset="1" panose="00000500000000000000"/>
      <p:regular r:id="rId116"/>
    </p:embeddedFont>
    <p:embeddedFont>
      <p:font typeface="Roca One" charset="1" panose="00000500000000000000"/>
      <p:regular r:id="rId117"/>
    </p:embeddedFont>
    <p:embeddedFont>
      <p:font typeface="Open Sans 1" charset="1" panose="020B0606030504020204"/>
      <p:regular r:id="rId118"/>
    </p:embeddedFont>
    <p:embeddedFont>
      <p:font typeface="Open Sans 2" charset="1" panose="00000000000000000000"/>
      <p:regular r:id="rId119"/>
    </p:embeddedFont>
    <p:embeddedFont>
      <p:font typeface="Roca One Bold" charset="1" panose="00000800000000000000"/>
      <p:regular r:id="rId120"/>
    </p:embeddedFont>
    <p:embeddedFont>
      <p:font typeface="Open Sans 1 Bold" charset="1" panose="020B0806030504020204"/>
      <p:regular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fonts/font112.fntdata" Type="http://schemas.openxmlformats.org/officeDocument/2006/relationships/font"/><Relationship Id="rId113" Target="fonts/font113.fntdata" Type="http://schemas.openxmlformats.org/officeDocument/2006/relationships/font"/><Relationship Id="rId114" Target="fonts/font114.fntdata" Type="http://schemas.openxmlformats.org/officeDocument/2006/relationships/font"/><Relationship Id="rId115" Target="fonts/font115.fntdata" Type="http://schemas.openxmlformats.org/officeDocument/2006/relationships/font"/><Relationship Id="rId116" Target="fonts/font116.fntdata" Type="http://schemas.openxmlformats.org/officeDocument/2006/relationships/font"/><Relationship Id="rId117" Target="fonts/font117.fntdata" Type="http://schemas.openxmlformats.org/officeDocument/2006/relationships/font"/><Relationship Id="rId118" Target="fonts/font118.fntdata" Type="http://schemas.openxmlformats.org/officeDocument/2006/relationships/font"/><Relationship Id="rId119" Target="fonts/font119.fntdata" Type="http://schemas.openxmlformats.org/officeDocument/2006/relationships/font"/><Relationship Id="rId12" Target="slides/slide7.xml" Type="http://schemas.openxmlformats.org/officeDocument/2006/relationships/slide"/><Relationship Id="rId120" Target="fonts/font120.fntdata" Type="http://schemas.openxmlformats.org/officeDocument/2006/relationships/font"/><Relationship Id="rId121" Target="fonts/font121.fntdata" Type="http://schemas.openxmlformats.org/officeDocument/2006/relationships/font"/><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2.pn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4.png" Type="http://schemas.openxmlformats.org/officeDocument/2006/relationships/image"/><Relationship Id="rId4" Target="../embeddings/oleObject1.bin" Type="http://schemas.openxmlformats.org/officeDocument/2006/relationships/oleObject"/></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5.png" Type="http://schemas.openxmlformats.org/officeDocument/2006/relationships/image"/><Relationship Id="rId4" Target="../embeddings/oleObject2.bin" Type="http://schemas.openxmlformats.org/officeDocument/2006/relationships/oleObject"/></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6.png" Type="http://schemas.openxmlformats.org/officeDocument/2006/relationships/image"/><Relationship Id="rId4" Target="../embeddings/oleObject3.bin" Type="http://schemas.openxmlformats.org/officeDocument/2006/relationships/oleObjec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7.png" Type="http://schemas.openxmlformats.org/officeDocument/2006/relationships/image"/><Relationship Id="rId4" Target="../embeddings/oleObject4.bin" Type="http://schemas.openxmlformats.org/officeDocument/2006/relationships/oleObject"/></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embeddings/oleObject5.bin" Type="http://schemas.openxmlformats.org/officeDocument/2006/relationships/oleObjec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9.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0.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jpeg" Type="http://schemas.openxmlformats.org/officeDocument/2006/relationships/image"/><Relationship Id="rId11" Target="../media/image59.jpeg" Type="http://schemas.openxmlformats.org/officeDocument/2006/relationships/image"/><Relationship Id="rId12" Target="../media/image60.jpeg" Type="http://schemas.openxmlformats.org/officeDocument/2006/relationships/image"/><Relationship Id="rId13" Target="../media/image61.jpeg" Type="http://schemas.openxmlformats.org/officeDocument/2006/relationships/image"/><Relationship Id="rId14" Target="../media/image62.jpeg" Type="http://schemas.openxmlformats.org/officeDocument/2006/relationships/image"/><Relationship Id="rId15" Target="../media/image63.jpeg" Type="http://schemas.openxmlformats.org/officeDocument/2006/relationships/image"/><Relationship Id="rId16" Target="../media/image64.jpeg" Type="http://schemas.openxmlformats.org/officeDocument/2006/relationships/image"/><Relationship Id="rId17" Target="../media/image65.jpeg" Type="http://schemas.openxmlformats.org/officeDocument/2006/relationships/image"/><Relationship Id="rId18" Target="../media/image66.jpeg" Type="http://schemas.openxmlformats.org/officeDocument/2006/relationships/image"/><Relationship Id="rId19" Target="../media/image67.jpeg" Type="http://schemas.openxmlformats.org/officeDocument/2006/relationships/image"/><Relationship Id="rId2" Target="../media/image1.jpeg" Type="http://schemas.openxmlformats.org/officeDocument/2006/relationships/image"/><Relationship Id="rId20" Target="../media/image68.jpeg" Type="http://schemas.openxmlformats.org/officeDocument/2006/relationships/image"/><Relationship Id="rId3" Target="../media/image51.jpeg" Type="http://schemas.openxmlformats.org/officeDocument/2006/relationships/image"/><Relationship Id="rId4" Target="../media/image52.jpeg" Type="http://schemas.openxmlformats.org/officeDocument/2006/relationships/image"/><Relationship Id="rId5" Target="../media/image53.jpeg" Type="http://schemas.openxmlformats.org/officeDocument/2006/relationships/image"/><Relationship Id="rId6" Target="../media/image54.jpeg" Type="http://schemas.openxmlformats.org/officeDocument/2006/relationships/image"/><Relationship Id="rId7" Target="../media/image55.jpeg" Type="http://schemas.openxmlformats.org/officeDocument/2006/relationships/image"/><Relationship Id="rId8" Target="../media/image56.jpeg" Type="http://schemas.openxmlformats.org/officeDocument/2006/relationships/image"/><Relationship Id="rId9" Target="../media/image5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9.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0.pn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3.jpeg" Type="http://schemas.openxmlformats.org/officeDocument/2006/relationships/image"/><Relationship Id="rId4" Target="../media/image74.jpeg" Type="http://schemas.openxmlformats.org/officeDocument/2006/relationships/image"/><Relationship Id="rId5" Target="../media/image75.jpeg" Type="http://schemas.openxmlformats.org/officeDocument/2006/relationships/image"/><Relationship Id="rId6" Target="../media/image76.png" Type="http://schemas.openxmlformats.org/officeDocument/2006/relationships/image"/><Relationship Id="rId7" Target="../media/image77.png" Type="http://schemas.openxmlformats.org/officeDocument/2006/relationships/image"/><Relationship Id="rId8" Target="../media/image78.jpe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7.png" Type="http://schemas.openxmlformats.org/officeDocument/2006/relationships/image"/><Relationship Id="rId4" Target="../media/image79.png" Type="http://schemas.openxmlformats.org/officeDocument/2006/relationships/image"/><Relationship Id="rId5" Target="../media/image80.png" Type="http://schemas.openxmlformats.org/officeDocument/2006/relationships/image"/><Relationship Id="rId6" Target="../media/image76.png" Type="http://schemas.openxmlformats.org/officeDocument/2006/relationships/image"/><Relationship Id="rId7" Target="../media/image81.png" Type="http://schemas.openxmlformats.org/officeDocument/2006/relationships/image"/><Relationship Id="rId8" Target="../media/image82.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0.jpeg" Type="http://schemas.openxmlformats.org/officeDocument/2006/relationships/image"/><Relationship Id="rId11" Target="../media/image91.jpeg" Type="http://schemas.openxmlformats.org/officeDocument/2006/relationships/image"/><Relationship Id="rId12" Target="../media/image92.jpeg" Type="http://schemas.openxmlformats.org/officeDocument/2006/relationships/image"/><Relationship Id="rId13" Target="../media/image93.jpeg" Type="http://schemas.openxmlformats.org/officeDocument/2006/relationships/image"/><Relationship Id="rId14" Target="../media/image94.jpeg" Type="http://schemas.openxmlformats.org/officeDocument/2006/relationships/image"/><Relationship Id="rId15" Target="../media/image95.jpeg" Type="http://schemas.openxmlformats.org/officeDocument/2006/relationships/image"/><Relationship Id="rId16" Target="../media/image96.jpeg" Type="http://schemas.openxmlformats.org/officeDocument/2006/relationships/image"/><Relationship Id="rId2" Target="../media/image1.jpeg" Type="http://schemas.openxmlformats.org/officeDocument/2006/relationships/image"/><Relationship Id="rId3" Target="../media/image83.jpeg" Type="http://schemas.openxmlformats.org/officeDocument/2006/relationships/image"/><Relationship Id="rId4" Target="../media/image84.jpeg" Type="http://schemas.openxmlformats.org/officeDocument/2006/relationships/image"/><Relationship Id="rId5" Target="../media/image85.jpeg" Type="http://schemas.openxmlformats.org/officeDocument/2006/relationships/image"/><Relationship Id="rId6" Target="../media/image86.jpeg" Type="http://schemas.openxmlformats.org/officeDocument/2006/relationships/image"/><Relationship Id="rId7" Target="../media/image87.jpeg" Type="http://schemas.openxmlformats.org/officeDocument/2006/relationships/image"/><Relationship Id="rId8" Target="../media/image88.jpeg" Type="http://schemas.openxmlformats.org/officeDocument/2006/relationships/image"/><Relationship Id="rId9" Target="../media/image89.jpe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7.jpeg" Type="http://schemas.openxmlformats.org/officeDocument/2006/relationships/image"/><Relationship Id="rId4" Target="../media/image98.jpeg" Type="http://schemas.openxmlformats.org/officeDocument/2006/relationships/image"/><Relationship Id="rId5" Target="../media/image99.jpeg" Type="http://schemas.openxmlformats.org/officeDocument/2006/relationships/image"/><Relationship Id="rId6" Target="../media/image100.jpeg" Type="http://schemas.openxmlformats.org/officeDocument/2006/relationships/image"/><Relationship Id="rId7" Target="../media/image101.jpeg" Type="http://schemas.openxmlformats.org/officeDocument/2006/relationships/image"/><Relationship Id="rId8" Target="../media/image102.jpe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3.jpeg" Type="http://schemas.openxmlformats.org/officeDocument/2006/relationships/image"/><Relationship Id="rId4" Target="../media/image104.jpeg" Type="http://schemas.openxmlformats.org/officeDocument/2006/relationships/image"/><Relationship Id="rId5" Target="../media/image105.jpeg" Type="http://schemas.openxmlformats.org/officeDocument/2006/relationships/image"/><Relationship Id="rId6" Target="../media/image106.jpeg" Type="http://schemas.openxmlformats.org/officeDocument/2006/relationships/image"/><Relationship Id="rId7" Target="../media/image107.jpeg" Type="http://schemas.openxmlformats.org/officeDocument/2006/relationships/image"/><Relationship Id="rId8" Target="../media/image108.jpeg" Type="http://schemas.openxmlformats.org/officeDocument/2006/relationships/image"/><Relationship Id="rId9" Target="../media/image109.jpe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0.png" Type="http://schemas.openxmlformats.org/officeDocument/2006/relationships/image"/><Relationship Id="rId4" Target="../embeddings/oleObject6.bin" Type="http://schemas.openxmlformats.org/officeDocument/2006/relationships/oleObjec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1.png" Type="http://schemas.openxmlformats.org/officeDocument/2006/relationships/image"/><Relationship Id="rId4" Target="../media/image112.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3.jpeg" Type="http://schemas.openxmlformats.org/officeDocument/2006/relationships/image"/><Relationship Id="rId4" Target="../media/image114.jpeg" Type="http://schemas.openxmlformats.org/officeDocument/2006/relationships/image"/><Relationship Id="rId5" Target="../media/image115.jpeg" Type="http://schemas.openxmlformats.org/officeDocument/2006/relationships/image"/><Relationship Id="rId6" Target="../media/image116.jpeg" Type="http://schemas.openxmlformats.org/officeDocument/2006/relationships/image"/><Relationship Id="rId7" Target="../media/image117.jpeg" Type="http://schemas.openxmlformats.org/officeDocument/2006/relationships/image"/><Relationship Id="rId8" Target="../media/image118.jpe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9.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0.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1.png" Type="http://schemas.openxmlformats.org/officeDocument/2006/relationships/image"/><Relationship Id="rId4" Target="../media/image122.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3.png" Type="http://schemas.openxmlformats.org/officeDocument/2006/relationships/image"/><Relationship Id="rId4" Target="../media/image124.png" Type="http://schemas.openxmlformats.org/officeDocument/2006/relationships/image"/><Relationship Id="rId5" Target="../media/image125.png" Type="http://schemas.openxmlformats.org/officeDocument/2006/relationships/image"/><Relationship Id="rId6" Target="../media/image126.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7.jpeg" Type="http://schemas.openxmlformats.org/officeDocument/2006/relationships/image"/><Relationship Id="rId4" Target="../media/image128.jpeg" Type="http://schemas.openxmlformats.org/officeDocument/2006/relationships/image"/><Relationship Id="rId5" Target="../media/image129.jpeg" Type="http://schemas.openxmlformats.org/officeDocument/2006/relationships/image"/><Relationship Id="rId6" Target="../media/image13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1.jpeg" Type="http://schemas.openxmlformats.org/officeDocument/2006/relationships/image"/><Relationship Id="rId4" Target="../media/image132.jpeg" Type="http://schemas.openxmlformats.org/officeDocument/2006/relationships/image"/><Relationship Id="rId5" Target="../media/image133.jpe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4.png" Type="http://schemas.openxmlformats.org/officeDocument/2006/relationships/image"/><Relationship Id="rId4" Target="../media/image135.png" Type="http://schemas.openxmlformats.org/officeDocument/2006/relationships/image"/><Relationship Id="rId5" Target="../media/image136.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7.png" Type="http://schemas.openxmlformats.org/officeDocument/2006/relationships/image"/><Relationship Id="rId4" Target="../media/image138.png" Type="http://schemas.openxmlformats.org/officeDocument/2006/relationships/image"/><Relationship Id="rId5" Target="../media/image139.png" Type="http://schemas.openxmlformats.org/officeDocument/2006/relationships/image"/><Relationship Id="rId6" Target="../media/image140.png" Type="http://schemas.openxmlformats.org/officeDocument/2006/relationships/image"/><Relationship Id="rId7" Target="../media/image141.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2.jpeg" Type="http://schemas.openxmlformats.org/officeDocument/2006/relationships/image"/><Relationship Id="rId4" Target="../media/image143.png" Type="http://schemas.openxmlformats.org/officeDocument/2006/relationships/image"/><Relationship Id="rId5" Target="../media/image144.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5.jpeg" Type="http://schemas.openxmlformats.org/officeDocument/2006/relationships/image"/><Relationship Id="rId4" Target="../media/image146.jpeg" Type="http://schemas.openxmlformats.org/officeDocument/2006/relationships/image"/><Relationship Id="rId5" Target="../media/image147.jpeg" Type="http://schemas.openxmlformats.org/officeDocument/2006/relationships/image"/><Relationship Id="rId6" Target="../media/image148.jpeg" Type="http://schemas.openxmlformats.org/officeDocument/2006/relationships/image"/><Relationship Id="rId7" Target="../media/image149.jpe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150.pn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1.png" Type="http://schemas.openxmlformats.org/officeDocument/2006/relationships/image"/><Relationship Id="rId4" Target="../media/image152.png" Type="http://schemas.openxmlformats.org/officeDocument/2006/relationships/image"/><Relationship Id="rId5" Target="../media/image153.pn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4.jpeg" Type="http://schemas.openxmlformats.org/officeDocument/2006/relationships/image"/><Relationship Id="rId4" Target="../media/image155.png" Type="http://schemas.openxmlformats.org/officeDocument/2006/relationships/image"/><Relationship Id="rId5" Target="../media/image156.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8.png" Type="http://schemas.openxmlformats.org/officeDocument/2006/relationships/image"/><Relationship Id="rId4" Target="../media/image159.png" Type="http://schemas.openxmlformats.org/officeDocument/2006/relationships/image"/><Relationship Id="rId5" Target="../media/image160.png" Type="http://schemas.openxmlformats.org/officeDocument/2006/relationships/image"/><Relationship Id="rId6" Target="../media/image161.pn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2.png" Type="http://schemas.openxmlformats.org/officeDocument/2006/relationships/image"/><Relationship Id="rId4" Target="../media/image163.png" Type="http://schemas.openxmlformats.org/officeDocument/2006/relationships/image"/><Relationship Id="rId5" Target="../media/image164.pn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5.png" Type="http://schemas.openxmlformats.org/officeDocument/2006/relationships/image"/><Relationship Id="rId4" Target="../media/image166.pn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7.jpeg" Type="http://schemas.openxmlformats.org/officeDocument/2006/relationships/image"/><Relationship Id="rId4" Target="../media/image168.jpeg" Type="http://schemas.openxmlformats.org/officeDocument/2006/relationships/image"/><Relationship Id="rId5" Target="../media/image169.jpeg" Type="http://schemas.openxmlformats.org/officeDocument/2006/relationships/image"/><Relationship Id="rId6" Target="../media/image170.jpeg" Type="http://schemas.openxmlformats.org/officeDocument/2006/relationships/image"/><Relationship Id="rId7" Target="../media/image171.jpe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2.png" Type="http://schemas.openxmlformats.org/officeDocument/2006/relationships/image"/><Relationship Id="rId4" Target="../media/image173.png" Type="http://schemas.openxmlformats.org/officeDocument/2006/relationships/image"/><Relationship Id="rId5" Target="../media/image174.pn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5.jpeg" Type="http://schemas.openxmlformats.org/officeDocument/2006/relationships/image"/><Relationship Id="rId4" Target="../media/image176.png" Type="http://schemas.openxmlformats.org/officeDocument/2006/relationships/image"/><Relationship Id="rId5" Target="../media/image177.pn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8.png" Type="http://schemas.openxmlformats.org/officeDocument/2006/relationships/image"/><Relationship Id="rId4" Target="../media/image179.png" Type="http://schemas.openxmlformats.org/officeDocument/2006/relationships/image"/><Relationship Id="rId5" Target="../media/image180.png" Type="http://schemas.openxmlformats.org/officeDocument/2006/relationships/image"/><Relationship Id="rId6" Target="../media/image181.png" Type="http://schemas.openxmlformats.org/officeDocument/2006/relationships/image"/><Relationship Id="rId7" Target="../media/image182.png" Type="http://schemas.openxmlformats.org/officeDocument/2006/relationships/image"/><Relationship Id="rId8" Target="../media/image183.jpe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1.png" Type="http://schemas.openxmlformats.org/officeDocument/2006/relationships/image"/><Relationship Id="rId2" Target="../media/image1.jpeg" Type="http://schemas.openxmlformats.org/officeDocument/2006/relationships/image"/><Relationship Id="rId3" Target="../media/image184.png" Type="http://schemas.openxmlformats.org/officeDocument/2006/relationships/image"/><Relationship Id="rId4" Target="../media/image185.png" Type="http://schemas.openxmlformats.org/officeDocument/2006/relationships/image"/><Relationship Id="rId5" Target="../media/image186.png" Type="http://schemas.openxmlformats.org/officeDocument/2006/relationships/image"/><Relationship Id="rId6" Target="../media/image187.png" Type="http://schemas.openxmlformats.org/officeDocument/2006/relationships/image"/><Relationship Id="rId7" Target="../media/image188.png" Type="http://schemas.openxmlformats.org/officeDocument/2006/relationships/image"/><Relationship Id="rId8" Target="../media/image189.png" Type="http://schemas.openxmlformats.org/officeDocument/2006/relationships/image"/><Relationship Id="rId9" Target="../media/image190.pn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325171" y="2307923"/>
            <a:ext cx="15934129" cy="620654"/>
          </a:xfrm>
          <a:prstGeom prst="rect">
            <a:avLst/>
          </a:prstGeom>
        </p:spPr>
        <p:txBody>
          <a:bodyPr anchor="t" rtlCol="false" tIns="0" lIns="0" bIns="0" rIns="0">
            <a:spAutoFit/>
          </a:bodyPr>
          <a:lstStyle/>
          <a:p>
            <a:pPr algn="l">
              <a:lnSpc>
                <a:spcPts val="5165"/>
              </a:lnSpc>
              <a:spcBef>
                <a:spcPct val="0"/>
              </a:spcBef>
            </a:pPr>
          </a:p>
        </p:txBody>
      </p:sp>
      <p:sp>
        <p:nvSpPr>
          <p:cNvPr name="Freeform 4" id="4"/>
          <p:cNvSpPr/>
          <p:nvPr/>
        </p:nvSpPr>
        <p:spPr>
          <a:xfrm flipH="false" flipV="false" rot="0">
            <a:off x="4544943" y="2007809"/>
            <a:ext cx="4747292" cy="5131911"/>
          </a:xfrm>
          <a:custGeom>
            <a:avLst/>
            <a:gdLst/>
            <a:ahLst/>
            <a:cxnLst/>
            <a:rect r="r" b="b" t="t" l="l"/>
            <a:pathLst>
              <a:path h="5131911" w="4747292">
                <a:moveTo>
                  <a:pt x="0" y="0"/>
                </a:moveTo>
                <a:lnTo>
                  <a:pt x="4747292" y="0"/>
                </a:lnTo>
                <a:lnTo>
                  <a:pt x="4747292" y="5131911"/>
                </a:lnTo>
                <a:lnTo>
                  <a:pt x="0" y="5131911"/>
                </a:lnTo>
                <a:lnTo>
                  <a:pt x="0" y="0"/>
                </a:lnTo>
                <a:close/>
              </a:path>
            </a:pathLst>
          </a:custGeom>
          <a:blipFill>
            <a:blip r:embed="rId3"/>
            <a:stretch>
              <a:fillRect l="0" t="0" r="0" b="0"/>
            </a:stretch>
          </a:blipFill>
        </p:spPr>
      </p:sp>
      <p:sp>
        <p:nvSpPr>
          <p:cNvPr name="TextBox 5" id="5"/>
          <p:cNvSpPr txBox="true"/>
          <p:nvPr/>
        </p:nvSpPr>
        <p:spPr>
          <a:xfrm rot="0">
            <a:off x="1074035" y="7499904"/>
            <a:ext cx="11909888" cy="726090"/>
          </a:xfrm>
          <a:prstGeom prst="rect">
            <a:avLst/>
          </a:prstGeom>
        </p:spPr>
        <p:txBody>
          <a:bodyPr anchor="t" rtlCol="false" tIns="0" lIns="0" bIns="0" rIns="0">
            <a:spAutoFit/>
          </a:bodyPr>
          <a:lstStyle/>
          <a:p>
            <a:pPr algn="ctr">
              <a:lnSpc>
                <a:spcPts val="6114"/>
              </a:lnSpc>
            </a:pPr>
            <a:r>
              <a:rPr lang="en-US" sz="4367">
                <a:solidFill>
                  <a:srgbClr val="FFFFFF"/>
                </a:solidFill>
                <a:latin typeface="Bree Serif"/>
                <a:ea typeface="Bree Serif"/>
                <a:cs typeface="Bree Serif"/>
                <a:sym typeface="Bree Serif"/>
              </a:rPr>
              <a:t>Presentación: Cuenta Pública 2025</a:t>
            </a:r>
          </a:p>
        </p:txBody>
      </p:sp>
      <p:sp>
        <p:nvSpPr>
          <p:cNvPr name="TextBox 6" id="6"/>
          <p:cNvSpPr txBox="true"/>
          <p:nvPr/>
        </p:nvSpPr>
        <p:spPr>
          <a:xfrm rot="0">
            <a:off x="3541942" y="9112406"/>
            <a:ext cx="6974073" cy="699667"/>
          </a:xfrm>
          <a:prstGeom prst="rect">
            <a:avLst/>
          </a:prstGeom>
        </p:spPr>
        <p:txBody>
          <a:bodyPr anchor="t" rtlCol="false" tIns="0" lIns="0" bIns="0" rIns="0">
            <a:spAutoFit/>
          </a:bodyPr>
          <a:lstStyle/>
          <a:p>
            <a:pPr algn="ctr">
              <a:lnSpc>
                <a:spcPts val="5731"/>
              </a:lnSpc>
            </a:pPr>
            <a:r>
              <a:rPr lang="en-US" sz="4094">
                <a:solidFill>
                  <a:srgbClr val="FFFFFF"/>
                </a:solidFill>
                <a:latin typeface="Bree Serif"/>
                <a:ea typeface="Bree Serif"/>
                <a:cs typeface="Bree Serif"/>
                <a:sym typeface="Bree Serif"/>
              </a:rPr>
              <a:t> Liceo Comercial de Los Andes </a:t>
            </a:r>
          </a:p>
        </p:txBody>
      </p:sp>
      <p:sp>
        <p:nvSpPr>
          <p:cNvPr name="Freeform 7" id="7"/>
          <p:cNvSpPr/>
          <p:nvPr/>
        </p:nvSpPr>
        <p:spPr>
          <a:xfrm flipH="false" flipV="false" rot="0">
            <a:off x="15041662" y="533339"/>
            <a:ext cx="2544941" cy="2395238"/>
          </a:xfrm>
          <a:custGeom>
            <a:avLst/>
            <a:gdLst/>
            <a:ahLst/>
            <a:cxnLst/>
            <a:rect r="r" b="b" t="t" l="l"/>
            <a:pathLst>
              <a:path h="2395238" w="2544941">
                <a:moveTo>
                  <a:pt x="0" y="0"/>
                </a:moveTo>
                <a:lnTo>
                  <a:pt x="2544941" y="0"/>
                </a:lnTo>
                <a:lnTo>
                  <a:pt x="2544941" y="2395238"/>
                </a:lnTo>
                <a:lnTo>
                  <a:pt x="0" y="2395238"/>
                </a:lnTo>
                <a:lnTo>
                  <a:pt x="0" y="0"/>
                </a:lnTo>
                <a:close/>
              </a:path>
            </a:pathLst>
          </a:custGeom>
          <a:blipFill>
            <a:blip r:embed="rId4"/>
            <a:stretch>
              <a:fillRect l="0" t="0" r="0" b="0"/>
            </a:stretch>
          </a:blipFill>
        </p:spPr>
      </p:sp>
      <p:sp>
        <p:nvSpPr>
          <p:cNvPr name="Freeform 8" id="8"/>
          <p:cNvSpPr/>
          <p:nvPr/>
        </p:nvSpPr>
        <p:spPr>
          <a:xfrm flipH="false" flipV="false" rot="0">
            <a:off x="12117796" y="3439481"/>
            <a:ext cx="6025250" cy="2138627"/>
          </a:xfrm>
          <a:custGeom>
            <a:avLst/>
            <a:gdLst/>
            <a:ahLst/>
            <a:cxnLst/>
            <a:rect r="r" b="b" t="t" l="l"/>
            <a:pathLst>
              <a:path h="2138627" w="6025250">
                <a:moveTo>
                  <a:pt x="0" y="0"/>
                </a:moveTo>
                <a:lnTo>
                  <a:pt x="6025250" y="0"/>
                </a:lnTo>
                <a:lnTo>
                  <a:pt x="6025250" y="2138626"/>
                </a:lnTo>
                <a:lnTo>
                  <a:pt x="0" y="2138626"/>
                </a:lnTo>
                <a:lnTo>
                  <a:pt x="0" y="0"/>
                </a:lnTo>
                <a:close/>
              </a:path>
            </a:pathLst>
          </a:custGeom>
          <a:blipFill>
            <a:blip r:embed="rId5"/>
            <a:stretch>
              <a:fillRect l="-9198" t="0" r="-17613" b="0"/>
            </a:stretch>
          </a:blipFill>
        </p:spPr>
      </p:sp>
      <p:sp>
        <p:nvSpPr>
          <p:cNvPr name="Freeform 9" id="9"/>
          <p:cNvSpPr/>
          <p:nvPr/>
        </p:nvSpPr>
        <p:spPr>
          <a:xfrm flipH="false" flipV="false" rot="-2095533">
            <a:off x="14587090" y="6196933"/>
            <a:ext cx="3454084" cy="3408233"/>
          </a:xfrm>
          <a:custGeom>
            <a:avLst/>
            <a:gdLst/>
            <a:ahLst/>
            <a:cxnLst/>
            <a:rect r="r" b="b" t="t" l="l"/>
            <a:pathLst>
              <a:path h="3408233" w="3454084">
                <a:moveTo>
                  <a:pt x="0" y="0"/>
                </a:moveTo>
                <a:lnTo>
                  <a:pt x="3454084" y="0"/>
                </a:lnTo>
                <a:lnTo>
                  <a:pt x="3454084" y="3408233"/>
                </a:lnTo>
                <a:lnTo>
                  <a:pt x="0" y="3408233"/>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405603" y="3428926"/>
            <a:ext cx="7960894" cy="5224351"/>
          </a:xfrm>
          <a:custGeom>
            <a:avLst/>
            <a:gdLst/>
            <a:ahLst/>
            <a:cxnLst/>
            <a:rect r="r" b="b" t="t" l="l"/>
            <a:pathLst>
              <a:path h="5224351" w="7960894">
                <a:moveTo>
                  <a:pt x="0" y="0"/>
                </a:moveTo>
                <a:lnTo>
                  <a:pt x="7960894" y="0"/>
                </a:lnTo>
                <a:lnTo>
                  <a:pt x="7960894" y="5224351"/>
                </a:lnTo>
                <a:lnTo>
                  <a:pt x="0" y="5224351"/>
                </a:lnTo>
                <a:lnTo>
                  <a:pt x="0" y="0"/>
                </a:lnTo>
                <a:close/>
              </a:path>
            </a:pathLst>
          </a:custGeom>
          <a:blipFill>
            <a:blip r:embed="rId3"/>
            <a:stretch>
              <a:fillRect l="0" t="-14285" r="0" b="0"/>
            </a:stretch>
          </a:blipFill>
        </p:spPr>
      </p:sp>
      <p:sp>
        <p:nvSpPr>
          <p:cNvPr name="TextBox 4" id="4"/>
          <p:cNvSpPr txBox="true"/>
          <p:nvPr/>
        </p:nvSpPr>
        <p:spPr>
          <a:xfrm rot="0">
            <a:off x="1916224" y="322786"/>
            <a:ext cx="15201880" cy="2916310"/>
          </a:xfrm>
          <a:prstGeom prst="rect">
            <a:avLst/>
          </a:prstGeom>
        </p:spPr>
        <p:txBody>
          <a:bodyPr anchor="t" rtlCol="false" tIns="0" lIns="0" bIns="0" rIns="0">
            <a:spAutoFit/>
          </a:bodyPr>
          <a:lstStyle/>
          <a:p>
            <a:pPr algn="ctr">
              <a:lnSpc>
                <a:spcPts val="10408"/>
              </a:lnSpc>
            </a:pPr>
            <a:r>
              <a:rPr lang="en-US" sz="7434">
                <a:solidFill>
                  <a:srgbClr val="FFFFFF"/>
                </a:solidFill>
                <a:latin typeface="Wonderful Branding"/>
                <a:ea typeface="Wonderful Branding"/>
                <a:cs typeface="Wonderful Branding"/>
                <a:sym typeface="Wonderful Branding"/>
              </a:rPr>
              <a:t>Información General </a:t>
            </a:r>
          </a:p>
          <a:p>
            <a:pPr algn="ctr">
              <a:lnSpc>
                <a:spcPts val="10408"/>
              </a:lnSpc>
            </a:pPr>
            <a:r>
              <a:rPr lang="en-US" sz="7434">
                <a:solidFill>
                  <a:srgbClr val="FFFFFF"/>
                </a:solidFill>
                <a:latin typeface="Wonderful Branding"/>
                <a:ea typeface="Wonderful Branding"/>
                <a:cs typeface="Wonderful Branding"/>
                <a:sym typeface="Wonderful Branding"/>
              </a:rPr>
              <a:t>del establecimiento </a:t>
            </a:r>
          </a:p>
        </p:txBody>
      </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209556" y="376549"/>
            <a:ext cx="5868888"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Proyecciones 2026</a:t>
            </a:r>
          </a:p>
        </p:txBody>
      </p:sp>
      <p:sp>
        <p:nvSpPr>
          <p:cNvPr name="TextBox 4" id="4"/>
          <p:cNvSpPr txBox="true"/>
          <p:nvPr/>
        </p:nvSpPr>
        <p:spPr>
          <a:xfrm rot="0">
            <a:off x="551554" y="1541279"/>
            <a:ext cx="17184893" cy="7871343"/>
          </a:xfrm>
          <a:prstGeom prst="rect">
            <a:avLst/>
          </a:prstGeom>
        </p:spPr>
        <p:txBody>
          <a:bodyPr anchor="t" rtlCol="false" tIns="0" lIns="0" bIns="0" rIns="0">
            <a:spAutoFit/>
          </a:bodyPr>
          <a:lstStyle/>
          <a:p>
            <a:pPr algn="just">
              <a:lnSpc>
                <a:spcPts val="5122"/>
              </a:lnSpc>
            </a:pPr>
            <a:r>
              <a:rPr lang="en-US" sz="3659">
                <a:solidFill>
                  <a:srgbClr val="ECE4D9"/>
                </a:solidFill>
                <a:latin typeface="Roca One"/>
                <a:ea typeface="Roca One"/>
                <a:cs typeface="Roca One"/>
                <a:sym typeface="Roca One"/>
              </a:rPr>
              <a:t> 2. Trayectorias educativas protegidas (asistencia, permanencia y apoyo oportuno)</a:t>
            </a:r>
          </a:p>
          <a:p>
            <a:pPr algn="just">
              <a:lnSpc>
                <a:spcPts val="5122"/>
              </a:lnSpc>
            </a:pPr>
          </a:p>
          <a:p>
            <a:pPr algn="just" marL="604519" indent="-302260" lvl="1">
              <a:lnSpc>
                <a:spcPts val="3919"/>
              </a:lnSpc>
              <a:buFont typeface="Arial"/>
              <a:buChar char="•"/>
            </a:pPr>
            <a:r>
              <a:rPr lang="en-US" sz="2799">
                <a:solidFill>
                  <a:srgbClr val="ECE4D9"/>
                </a:solidFill>
                <a:latin typeface="Roca One"/>
                <a:ea typeface="Roca One"/>
                <a:cs typeface="Roca One"/>
                <a:sym typeface="Roca One"/>
              </a:rPr>
              <a:t>Implementación de sistema de alerta temprana de repitencia: identificación y seguimiento de brechas, NEE, y asistencia grave/crítica.</a:t>
            </a:r>
          </a:p>
          <a:p>
            <a:pPr algn="just">
              <a:lnSpc>
                <a:spcPts val="3919"/>
              </a:lnSpc>
            </a:pPr>
          </a:p>
          <a:p>
            <a:pPr algn="just" marL="604519" indent="-302260" lvl="1">
              <a:lnSpc>
                <a:spcPts val="3919"/>
              </a:lnSpc>
              <a:buFont typeface="Arial"/>
              <a:buChar char="•"/>
            </a:pPr>
            <a:r>
              <a:rPr lang="en-US" sz="2799">
                <a:solidFill>
                  <a:srgbClr val="ECE4D9"/>
                </a:solidFill>
                <a:latin typeface="Roca One"/>
                <a:ea typeface="Roca One"/>
                <a:cs typeface="Roca One"/>
                <a:sym typeface="Roca One"/>
              </a:rPr>
              <a:t>Estrategias institucionales para prevenir inasistencia y deserción, con intervención temprana y planes de apoyo focalizados.</a:t>
            </a:r>
          </a:p>
          <a:p>
            <a:pPr algn="just">
              <a:lnSpc>
                <a:spcPts val="3919"/>
              </a:lnSpc>
            </a:pPr>
          </a:p>
          <a:p>
            <a:pPr algn="just" marL="604519" indent="-302260" lvl="1">
              <a:lnSpc>
                <a:spcPts val="3919"/>
              </a:lnSpc>
              <a:buFont typeface="Arial"/>
              <a:buChar char="•"/>
            </a:pPr>
            <a:r>
              <a:rPr lang="en-US" sz="2799">
                <a:solidFill>
                  <a:srgbClr val="ECE4D9"/>
                </a:solidFill>
                <a:latin typeface="Roca One"/>
                <a:ea typeface="Roca One"/>
                <a:cs typeface="Roca One"/>
                <a:sym typeface="Roca One"/>
              </a:rPr>
              <a:t>Fortalecimiento del rol del profesor jefe como líder de acompañamiento formativo e integral (orientación, hábitos saludables y autocuidado).</a:t>
            </a:r>
          </a:p>
          <a:p>
            <a:pPr algn="just">
              <a:lnSpc>
                <a:spcPts val="3919"/>
              </a:lnSpc>
            </a:pPr>
          </a:p>
          <a:p>
            <a:pPr algn="just" marL="604519" indent="-302260" lvl="1">
              <a:lnSpc>
                <a:spcPts val="3919"/>
              </a:lnSpc>
              <a:buFont typeface="Arial"/>
              <a:buChar char="•"/>
            </a:pPr>
            <a:r>
              <a:rPr lang="en-US" sz="2799">
                <a:solidFill>
                  <a:srgbClr val="ECE4D9"/>
                </a:solidFill>
                <a:latin typeface="Roca One"/>
                <a:ea typeface="Roca One"/>
                <a:cs typeface="Roca One"/>
                <a:sym typeface="Roca One"/>
              </a:rPr>
              <a:t>Trabajo colaborativo con familias y apoderados para sostener trayectorias educativas y proyección laboral.</a:t>
            </a:r>
          </a:p>
          <a:p>
            <a:pPr algn="just">
              <a:lnSpc>
                <a:spcPts val="3919"/>
              </a:lnSpc>
              <a:spcBef>
                <a:spcPct val="0"/>
              </a:spcBef>
            </a:pPr>
          </a:p>
        </p:txBody>
      </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096074" y="367024"/>
            <a:ext cx="6095851" cy="920623"/>
          </a:xfrm>
          <a:prstGeom prst="rect">
            <a:avLst/>
          </a:prstGeom>
        </p:spPr>
        <p:txBody>
          <a:bodyPr anchor="t" rtlCol="false" tIns="0" lIns="0" bIns="0" rIns="0">
            <a:spAutoFit/>
          </a:bodyPr>
          <a:lstStyle/>
          <a:p>
            <a:pPr algn="ctr">
              <a:lnSpc>
                <a:spcPts val="7531"/>
              </a:lnSpc>
              <a:spcBef>
                <a:spcPct val="0"/>
              </a:spcBef>
            </a:pPr>
            <a:r>
              <a:rPr lang="en-US" sz="5379">
                <a:solidFill>
                  <a:srgbClr val="ECE4D9"/>
                </a:solidFill>
                <a:latin typeface="Roca One"/>
                <a:ea typeface="Roca One"/>
                <a:cs typeface="Roca One"/>
                <a:sym typeface="Roca One"/>
              </a:rPr>
              <a:t>Proyecciones 2026</a:t>
            </a:r>
          </a:p>
        </p:txBody>
      </p:sp>
      <p:sp>
        <p:nvSpPr>
          <p:cNvPr name="TextBox 4" id="4"/>
          <p:cNvSpPr txBox="true"/>
          <p:nvPr/>
        </p:nvSpPr>
        <p:spPr>
          <a:xfrm rot="0">
            <a:off x="449075" y="1445922"/>
            <a:ext cx="17354825" cy="7709407"/>
          </a:xfrm>
          <a:prstGeom prst="rect">
            <a:avLst/>
          </a:prstGeom>
        </p:spPr>
        <p:txBody>
          <a:bodyPr anchor="t" rtlCol="false" tIns="0" lIns="0" bIns="0" rIns="0">
            <a:spAutoFit/>
          </a:bodyPr>
          <a:lstStyle/>
          <a:p>
            <a:pPr algn="just">
              <a:lnSpc>
                <a:spcPts val="5012"/>
              </a:lnSpc>
              <a:spcBef>
                <a:spcPct val="0"/>
              </a:spcBef>
            </a:pPr>
            <a:r>
              <a:rPr lang="en-US" sz="3580">
                <a:solidFill>
                  <a:srgbClr val="ECE4D9"/>
                </a:solidFill>
                <a:latin typeface="Roca One"/>
                <a:ea typeface="Roca One"/>
                <a:cs typeface="Roca One"/>
                <a:sym typeface="Roca One"/>
              </a:rPr>
              <a:t>3. Convivencia escolar protectora y formación ciudadana (sello PEI)</a:t>
            </a:r>
          </a:p>
          <a:p>
            <a:pPr algn="just">
              <a:lnSpc>
                <a:spcPts val="4172"/>
              </a:lnSpc>
              <a:spcBef>
                <a:spcPct val="0"/>
              </a:spcBef>
            </a:pPr>
          </a:p>
          <a:p>
            <a:pPr algn="l" marL="621805" indent="-310902" lvl="1">
              <a:lnSpc>
                <a:spcPts val="4032"/>
              </a:lnSpc>
              <a:buFont typeface="Arial"/>
              <a:buChar char="•"/>
            </a:pPr>
            <a:r>
              <a:rPr lang="en-US" sz="2880">
                <a:solidFill>
                  <a:srgbClr val="ECE4D9"/>
                </a:solidFill>
                <a:latin typeface="Roca One"/>
                <a:ea typeface="Roca One"/>
                <a:cs typeface="Roca One"/>
                <a:sym typeface="Roca One"/>
              </a:rPr>
              <a:t>Implementación del RICE 2026, con enfoque formativo, preventivo y garantizando la integridad física y emocional.</a:t>
            </a:r>
          </a:p>
          <a:p>
            <a:pPr algn="l">
              <a:lnSpc>
                <a:spcPts val="4032"/>
              </a:lnSpc>
            </a:pPr>
          </a:p>
          <a:p>
            <a:pPr algn="l" marL="621805" indent="-310902" lvl="1">
              <a:lnSpc>
                <a:spcPts val="4032"/>
              </a:lnSpc>
              <a:buFont typeface="Arial"/>
              <a:buChar char="•"/>
            </a:pPr>
            <a:r>
              <a:rPr lang="en-US" sz="2880">
                <a:solidFill>
                  <a:srgbClr val="ECE4D9"/>
                </a:solidFill>
                <a:latin typeface="Roca One"/>
                <a:ea typeface="Roca One"/>
                <a:cs typeface="Roca One"/>
                <a:sym typeface="Roca One"/>
              </a:rPr>
              <a:t>Actualización e implementación de Planes obligatorios (Marzo 2026)</a:t>
            </a:r>
          </a:p>
          <a:p>
            <a:pPr algn="l">
              <a:lnSpc>
                <a:spcPts val="4032"/>
              </a:lnSpc>
            </a:pPr>
          </a:p>
          <a:p>
            <a:pPr algn="l" marL="621805" indent="-310902" lvl="1">
              <a:lnSpc>
                <a:spcPts val="4032"/>
              </a:lnSpc>
              <a:buFont typeface="Arial"/>
              <a:buChar char="•"/>
            </a:pPr>
            <a:r>
              <a:rPr lang="en-US" sz="2880">
                <a:solidFill>
                  <a:srgbClr val="ECE4D9"/>
                </a:solidFill>
                <a:latin typeface="Roca One"/>
                <a:ea typeface="Roca One"/>
                <a:cs typeface="Roca One"/>
                <a:sym typeface="Roca One"/>
              </a:rPr>
              <a:t>Fortalecimiento de instancias recreativas y de bienestar para estudiantes con el objetivo de mejorar clima escolar y sentido de pertenencia. (Espacios de bienestar)</a:t>
            </a:r>
          </a:p>
          <a:p>
            <a:pPr algn="l">
              <a:lnSpc>
                <a:spcPts val="4032"/>
              </a:lnSpc>
            </a:pPr>
          </a:p>
          <a:p>
            <a:pPr algn="l" marL="621805" indent="-310902" lvl="1">
              <a:lnSpc>
                <a:spcPts val="4032"/>
              </a:lnSpc>
              <a:buFont typeface="Arial"/>
              <a:buChar char="•"/>
            </a:pPr>
            <a:r>
              <a:rPr lang="en-US" sz="2880">
                <a:solidFill>
                  <a:srgbClr val="ECE4D9"/>
                </a:solidFill>
                <a:latin typeface="Roca One"/>
                <a:ea typeface="Roca One"/>
                <a:cs typeface="Roca One"/>
                <a:sym typeface="Roca One"/>
              </a:rPr>
              <a:t>Promoción de la participación democrática: centro de estudiantes, directivas de curso y consejo de curso con pauta y seguimiento.</a:t>
            </a:r>
          </a:p>
          <a:p>
            <a:pPr algn="l">
              <a:lnSpc>
                <a:spcPts val="4032"/>
              </a:lnSpc>
            </a:pPr>
          </a:p>
          <a:p>
            <a:pPr algn="l" marL="621805" indent="-310902" lvl="1">
              <a:lnSpc>
                <a:spcPts val="4032"/>
              </a:lnSpc>
              <a:buFont typeface="Arial"/>
              <a:buChar char="•"/>
            </a:pPr>
            <a:r>
              <a:rPr lang="en-US" sz="2880">
                <a:solidFill>
                  <a:srgbClr val="ECE4D9"/>
                </a:solidFill>
                <a:latin typeface="Roca One"/>
                <a:ea typeface="Roca One"/>
                <a:cs typeface="Roca One"/>
                <a:sym typeface="Roca One"/>
              </a:rPr>
              <a:t>Fortalecer rol profesor jefe en consejo de curso y orientación (Desarrollo del carácter y orientación vocacional. </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028700" y="448135"/>
            <a:ext cx="8983146" cy="9390730"/>
          </a:xfrm>
          <a:custGeom>
            <a:avLst/>
            <a:gdLst/>
            <a:ahLst/>
            <a:cxnLst/>
            <a:rect r="r" b="b" t="t" l="l"/>
            <a:pathLst>
              <a:path h="9390730" w="8983146">
                <a:moveTo>
                  <a:pt x="0" y="0"/>
                </a:moveTo>
                <a:lnTo>
                  <a:pt x="8983146" y="0"/>
                </a:lnTo>
                <a:lnTo>
                  <a:pt x="8983146" y="9390730"/>
                </a:lnTo>
                <a:lnTo>
                  <a:pt x="0" y="9390730"/>
                </a:lnTo>
                <a:lnTo>
                  <a:pt x="0" y="0"/>
                </a:lnTo>
                <a:close/>
              </a:path>
            </a:pathLst>
          </a:custGeom>
          <a:blipFill>
            <a:blip r:embed="rId3"/>
            <a:stretch>
              <a:fillRect l="0" t="0" r="0" b="0"/>
            </a:stretch>
          </a:blipFill>
        </p:spPr>
      </p:sp>
      <p:sp>
        <p:nvSpPr>
          <p:cNvPr name="TextBox 4" id="4"/>
          <p:cNvSpPr txBox="true"/>
          <p:nvPr/>
        </p:nvSpPr>
        <p:spPr>
          <a:xfrm rot="0">
            <a:off x="10800957" y="139240"/>
            <a:ext cx="5968157" cy="10060305"/>
          </a:xfrm>
          <a:prstGeom prst="rect">
            <a:avLst/>
          </a:prstGeom>
        </p:spPr>
        <p:txBody>
          <a:bodyPr anchor="t" rtlCol="false" tIns="0" lIns="0" bIns="0" rIns="0">
            <a:spAutoFit/>
          </a:bodyPr>
          <a:lstStyle/>
          <a:p>
            <a:pPr algn="just">
              <a:lnSpc>
                <a:spcPts val="4759"/>
              </a:lnSpc>
            </a:pPr>
            <a:r>
              <a:rPr lang="en-US" sz="3399">
                <a:solidFill>
                  <a:srgbClr val="ECE4D9"/>
                </a:solidFill>
                <a:latin typeface="Roca One"/>
                <a:ea typeface="Roca One"/>
                <a:cs typeface="Roca One"/>
                <a:sym typeface="Roca One"/>
              </a:rPr>
              <a:t> Fortalezas por mes 2026</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Marzo: Tengo propósito</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Abril: Soy respetuoso</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Mayo: Soy entusiasta</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Junio: Hago las cosas bien</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Julio: Tengo afán de superación.</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Agosto: Soy responsable.</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Septiembre: Soy amable.</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Octubre: Soy Constructivo</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Noviembre: Soy correcto</a:t>
            </a:r>
          </a:p>
          <a:p>
            <a:pPr algn="just">
              <a:lnSpc>
                <a:spcPts val="4480"/>
              </a:lnSpc>
              <a:spcBef>
                <a:spcPct val="0"/>
              </a:spcBef>
            </a:pPr>
          </a:p>
        </p:txBody>
      </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050682" y="367024"/>
            <a:ext cx="6186636" cy="920623"/>
          </a:xfrm>
          <a:prstGeom prst="rect">
            <a:avLst/>
          </a:prstGeom>
        </p:spPr>
        <p:txBody>
          <a:bodyPr anchor="t" rtlCol="false" tIns="0" lIns="0" bIns="0" rIns="0">
            <a:spAutoFit/>
          </a:bodyPr>
          <a:lstStyle/>
          <a:p>
            <a:pPr algn="ctr">
              <a:lnSpc>
                <a:spcPts val="7531"/>
              </a:lnSpc>
              <a:spcBef>
                <a:spcPct val="0"/>
              </a:spcBef>
            </a:pPr>
            <a:r>
              <a:rPr lang="en-US" b="true" sz="5379">
                <a:solidFill>
                  <a:srgbClr val="ECE4D9"/>
                </a:solidFill>
                <a:latin typeface="Roca One Bold"/>
                <a:ea typeface="Roca One Bold"/>
                <a:cs typeface="Roca One Bold"/>
                <a:sym typeface="Roca One Bold"/>
              </a:rPr>
              <a:t>Proyecciones 2026</a:t>
            </a:r>
          </a:p>
        </p:txBody>
      </p:sp>
      <p:sp>
        <p:nvSpPr>
          <p:cNvPr name="TextBox 4" id="4"/>
          <p:cNvSpPr txBox="true"/>
          <p:nvPr/>
        </p:nvSpPr>
        <p:spPr>
          <a:xfrm rot="0">
            <a:off x="661631" y="1700812"/>
            <a:ext cx="16964738" cy="6802374"/>
          </a:xfrm>
          <a:prstGeom prst="rect">
            <a:avLst/>
          </a:prstGeom>
        </p:spPr>
        <p:txBody>
          <a:bodyPr anchor="t" rtlCol="false" tIns="0" lIns="0" bIns="0" rIns="0">
            <a:spAutoFit/>
          </a:bodyPr>
          <a:lstStyle/>
          <a:p>
            <a:pPr algn="just">
              <a:lnSpc>
                <a:spcPts val="5712"/>
              </a:lnSpc>
              <a:spcBef>
                <a:spcPct val="0"/>
              </a:spcBef>
            </a:pPr>
            <a:r>
              <a:rPr lang="en-US" b="true" sz="4080">
                <a:solidFill>
                  <a:srgbClr val="ECE4D9"/>
                </a:solidFill>
                <a:latin typeface="Roca One Bold"/>
                <a:ea typeface="Roca One Bold"/>
                <a:cs typeface="Roca One Bold"/>
                <a:sym typeface="Roca One Bold"/>
              </a:rPr>
              <a:t>4. Excelencia Técnico-Profesional (sello PEI) y vinculación con el entorno</a:t>
            </a:r>
          </a:p>
          <a:p>
            <a:pPr algn="just">
              <a:lnSpc>
                <a:spcPts val="5712"/>
              </a:lnSpc>
              <a:spcBef>
                <a:spcPct val="0"/>
              </a:spcBef>
            </a:pPr>
          </a:p>
          <a:p>
            <a:pPr algn="l" marL="712467" indent="-356233" lvl="1">
              <a:lnSpc>
                <a:spcPts val="4619"/>
              </a:lnSpc>
              <a:buFont typeface="Arial"/>
              <a:buChar char="•"/>
            </a:pPr>
            <a:r>
              <a:rPr lang="en-US" b="true" sz="3299">
                <a:solidFill>
                  <a:srgbClr val="ECE4D9"/>
                </a:solidFill>
                <a:latin typeface="Roca One Bold"/>
                <a:ea typeface="Roca One Bold"/>
                <a:cs typeface="Roca One Bold"/>
                <a:sym typeface="Roca One Bold"/>
              </a:rPr>
              <a:t>Creación del CADE de Gestión TP, seguimiento y aseguramiento de aprendizajes en especialidades.</a:t>
            </a:r>
          </a:p>
          <a:p>
            <a:pPr algn="l">
              <a:lnSpc>
                <a:spcPts val="4619"/>
              </a:lnSpc>
            </a:pPr>
          </a:p>
          <a:p>
            <a:pPr algn="l" marL="712467" indent="-356233" lvl="1">
              <a:lnSpc>
                <a:spcPts val="4619"/>
              </a:lnSpc>
              <a:buFont typeface="Arial"/>
              <a:buChar char="•"/>
            </a:pPr>
            <a:r>
              <a:rPr lang="en-US" b="true" sz="3299">
                <a:solidFill>
                  <a:srgbClr val="ECE4D9"/>
                </a:solidFill>
                <a:latin typeface="Roca One Bold"/>
                <a:ea typeface="Roca One Bold"/>
                <a:cs typeface="Roca One Bold"/>
                <a:sym typeface="Roca One Bold"/>
              </a:rPr>
              <a:t>Aumento de oportunidades de práctica (más convenios, experiencias formativas y articulación con sector productivo).</a:t>
            </a:r>
          </a:p>
          <a:p>
            <a:pPr algn="l">
              <a:lnSpc>
                <a:spcPts val="4619"/>
              </a:lnSpc>
            </a:pPr>
          </a:p>
          <a:p>
            <a:pPr algn="l" marL="712467" indent="-356233" lvl="1">
              <a:lnSpc>
                <a:spcPts val="4619"/>
              </a:lnSpc>
              <a:buFont typeface="Arial"/>
              <a:buChar char="•"/>
            </a:pPr>
            <a:r>
              <a:rPr lang="en-US" b="true" sz="3299">
                <a:solidFill>
                  <a:srgbClr val="ECE4D9"/>
                </a:solidFill>
                <a:latin typeface="Roca One Bold"/>
                <a:ea typeface="Roca One Bold"/>
                <a:cs typeface="Roca One Bold"/>
                <a:sym typeface="Roca One Bold"/>
              </a:rPr>
              <a:t>Seguimiento de trayectoria post-egreso: empleabilidad, autoempleo y emprendimiento, fortaleciendo redes y oportunidades.</a:t>
            </a:r>
          </a:p>
        </p:txBody>
      </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209556" y="376549"/>
            <a:ext cx="5868888"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Proyecciones 2026</a:t>
            </a:r>
          </a:p>
        </p:txBody>
      </p:sp>
      <p:sp>
        <p:nvSpPr>
          <p:cNvPr name="TextBox 4" id="4"/>
          <p:cNvSpPr txBox="true"/>
          <p:nvPr/>
        </p:nvSpPr>
        <p:spPr>
          <a:xfrm rot="0">
            <a:off x="288471" y="1187952"/>
            <a:ext cx="17711058" cy="9684257"/>
          </a:xfrm>
          <a:prstGeom prst="rect">
            <a:avLst/>
          </a:prstGeom>
        </p:spPr>
        <p:txBody>
          <a:bodyPr anchor="t" rtlCol="false" tIns="0" lIns="0" bIns="0" rIns="0">
            <a:spAutoFit/>
          </a:bodyPr>
          <a:lstStyle/>
          <a:p>
            <a:pPr algn="just">
              <a:lnSpc>
                <a:spcPts val="5432"/>
              </a:lnSpc>
            </a:pPr>
            <a:r>
              <a:rPr lang="en-US" sz="3880">
                <a:solidFill>
                  <a:srgbClr val="ECE4D9"/>
                </a:solidFill>
                <a:latin typeface="Roca One"/>
                <a:ea typeface="Roca One"/>
                <a:cs typeface="Roca One"/>
                <a:sym typeface="Roca One"/>
              </a:rPr>
              <a:t> 5. Gestión institucional y recursos para la mejora</a:t>
            </a:r>
          </a:p>
          <a:p>
            <a:pPr algn="just">
              <a:lnSpc>
                <a:spcPts val="5432"/>
              </a:lnSpc>
            </a:pPr>
          </a:p>
          <a:p>
            <a:pPr algn="just" marL="837700" indent="-418850" lvl="1">
              <a:lnSpc>
                <a:spcPts val="5432"/>
              </a:lnSpc>
              <a:buFont typeface="Arial"/>
              <a:buChar char="•"/>
            </a:pPr>
            <a:r>
              <a:rPr lang="en-US" sz="3880">
                <a:solidFill>
                  <a:srgbClr val="ECE4D9"/>
                </a:solidFill>
                <a:latin typeface="Roca One"/>
                <a:ea typeface="Roca One"/>
                <a:cs typeface="Roca One"/>
                <a:sym typeface="Roca One"/>
              </a:rPr>
              <a:t>Fortalecimiento del PEI (sellos) y articulación con planes obligatorios y Plan de Desarrollo 2026–2027.</a:t>
            </a:r>
          </a:p>
          <a:p>
            <a:pPr algn="just">
              <a:lnSpc>
                <a:spcPts val="5432"/>
              </a:lnSpc>
            </a:pPr>
          </a:p>
          <a:p>
            <a:pPr algn="just" marL="837700" indent="-418850" lvl="1">
              <a:lnSpc>
                <a:spcPts val="5432"/>
              </a:lnSpc>
              <a:buFont typeface="Arial"/>
              <a:buChar char="•"/>
            </a:pPr>
            <a:r>
              <a:rPr lang="en-US" sz="3880">
                <a:solidFill>
                  <a:srgbClr val="ECE4D9"/>
                </a:solidFill>
                <a:latin typeface="Roca One"/>
                <a:ea typeface="Roca One"/>
                <a:cs typeface="Roca One"/>
                <a:sym typeface="Roca One"/>
              </a:rPr>
              <a:t>Implementación de un nuevo Plan SIMCE como herramienta de mejora pedagógica (diagnóstico, monitoreo, apoyo focalizado). Emparejar y superar en 2026-2027 resultados SIMCE con relación al GSE</a:t>
            </a:r>
          </a:p>
          <a:p>
            <a:pPr algn="just">
              <a:lnSpc>
                <a:spcPts val="5432"/>
              </a:lnSpc>
            </a:pPr>
          </a:p>
          <a:p>
            <a:pPr algn="just" marL="837700" indent="-418850" lvl="1">
              <a:lnSpc>
                <a:spcPts val="5432"/>
              </a:lnSpc>
              <a:buFont typeface="Arial"/>
              <a:buChar char="•"/>
            </a:pPr>
            <a:r>
              <a:rPr lang="en-US" sz="3880">
                <a:solidFill>
                  <a:srgbClr val="ECE4D9"/>
                </a:solidFill>
                <a:latin typeface="Roca One"/>
                <a:ea typeface="Roca One"/>
                <a:cs typeface="Roca One"/>
                <a:sym typeface="Roca One"/>
              </a:rPr>
              <a:t>Potenciamiento de recursos educativos: fortalecimiento del CRA/biblioteca escolar y ejecución del Plan Academia Literaria</a:t>
            </a:r>
          </a:p>
          <a:p>
            <a:pPr algn="just">
              <a:lnSpc>
                <a:spcPts val="5432"/>
              </a:lnSpc>
            </a:pPr>
          </a:p>
          <a:p>
            <a:pPr algn="just" marL="837700" indent="-418850" lvl="1">
              <a:lnSpc>
                <a:spcPts val="5432"/>
              </a:lnSpc>
              <a:buFont typeface="Arial"/>
              <a:buChar char="•"/>
            </a:pPr>
            <a:r>
              <a:rPr lang="en-US" sz="3880">
                <a:solidFill>
                  <a:srgbClr val="ECE4D9"/>
                </a:solidFill>
                <a:latin typeface="Roca One"/>
                <a:ea typeface="Roca One"/>
                <a:cs typeface="Roca One"/>
                <a:sym typeface="Roca One"/>
              </a:rPr>
              <a:t>Implementación proyecto de CRA Mobiliario y nuevo espacio. </a:t>
            </a:r>
          </a:p>
          <a:p>
            <a:pPr algn="l">
              <a:lnSpc>
                <a:spcPts val="6412"/>
              </a:lnSpc>
              <a:spcBef>
                <a:spcPct val="0"/>
              </a:spcBef>
            </a:pP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505073" y="575402"/>
            <a:ext cx="15000743" cy="8826186"/>
          </a:xfrm>
          <a:prstGeom prst="rect">
            <a:avLst/>
          </a:prstGeom>
        </p:spPr>
        <p:txBody>
          <a:bodyPr anchor="t" rtlCol="false" tIns="0" lIns="0" bIns="0" rIns="0">
            <a:spAutoFit/>
          </a:bodyPr>
          <a:lstStyle/>
          <a:p>
            <a:pPr algn="just">
              <a:lnSpc>
                <a:spcPts val="4626"/>
              </a:lnSpc>
            </a:pPr>
            <a:r>
              <a:rPr lang="en-US" sz="3304">
                <a:solidFill>
                  <a:srgbClr val="ECE4D9"/>
                </a:solidFill>
                <a:latin typeface="Roca One"/>
                <a:ea typeface="Roca One"/>
                <a:cs typeface="Roca One"/>
                <a:sym typeface="Roca One"/>
              </a:rPr>
              <a:t>Para finalizar, agradecemos sinceramente a cada uno de los integrantes de nuestra comunidad educativa por su compromiso, colaboración y vocación de servicio a lo largo de estos años. </a:t>
            </a:r>
          </a:p>
          <a:p>
            <a:pPr algn="just">
              <a:lnSpc>
                <a:spcPts val="4626"/>
              </a:lnSpc>
            </a:pPr>
          </a:p>
          <a:p>
            <a:pPr algn="just">
              <a:lnSpc>
                <a:spcPts val="4626"/>
              </a:lnSpc>
            </a:pPr>
            <a:r>
              <a:rPr lang="en-US" sz="3304">
                <a:solidFill>
                  <a:srgbClr val="ECE4D9"/>
                </a:solidFill>
                <a:latin typeface="Roca One"/>
                <a:ea typeface="Roca One"/>
                <a:cs typeface="Roca One"/>
                <a:sym typeface="Roca One"/>
              </a:rPr>
              <a:t>El trabajo conjunto de directivos, docentes, asistentes de la educación, estudiantes, apoderados y sostenedor ha sido fundamental para avanzar en el cumplimiento de nuestros objetivos institucionales y en el fortalecimiento de una educación de calidad.</a:t>
            </a:r>
          </a:p>
          <a:p>
            <a:pPr algn="just">
              <a:lnSpc>
                <a:spcPts val="4626"/>
              </a:lnSpc>
            </a:pPr>
          </a:p>
          <a:p>
            <a:pPr algn="just">
              <a:lnSpc>
                <a:spcPts val="4626"/>
              </a:lnSpc>
            </a:pPr>
            <a:r>
              <a:rPr lang="en-US" sz="3304">
                <a:solidFill>
                  <a:srgbClr val="ECE4D9"/>
                </a:solidFill>
                <a:latin typeface="Roca One"/>
                <a:ea typeface="Roca One"/>
                <a:cs typeface="Roca One"/>
                <a:sym typeface="Roca One"/>
              </a:rPr>
              <a:t>Renovamos nuestro compromiso de continuar trabajando con responsabilidad, diálogo y sentido de comunidad, siempre en beneficio del desarrollo integral de nuestros estudiantes y del bienestar de quienes forman parte de nuestro establecimiento.</a:t>
            </a:r>
          </a:p>
          <a:p>
            <a:pPr algn="ctr">
              <a:lnSpc>
                <a:spcPts val="5121"/>
              </a:lnSpc>
            </a:pPr>
          </a:p>
          <a:p>
            <a:pPr algn="ctr">
              <a:lnSpc>
                <a:spcPts val="5121"/>
              </a:lnSpc>
              <a:spcBef>
                <a:spcPct val="0"/>
              </a:spcBef>
            </a:pP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62496" y="895400"/>
            <a:ext cx="14843360" cy="8496199"/>
          </a:xfrm>
          <a:custGeom>
            <a:avLst/>
            <a:gdLst/>
            <a:ahLst/>
            <a:cxnLst/>
            <a:rect r="r" b="b" t="t" l="l"/>
            <a:pathLst>
              <a:path h="8496199" w="14843360">
                <a:moveTo>
                  <a:pt x="0" y="0"/>
                </a:moveTo>
                <a:lnTo>
                  <a:pt x="14843360" y="0"/>
                </a:lnTo>
                <a:lnTo>
                  <a:pt x="14843360" y="8496200"/>
                </a:lnTo>
                <a:lnTo>
                  <a:pt x="0" y="8496200"/>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0548858" y="4676851"/>
            <a:ext cx="7473484" cy="5190683"/>
          </a:xfrm>
          <a:custGeom>
            <a:avLst/>
            <a:gdLst/>
            <a:ahLst/>
            <a:cxnLst/>
            <a:rect r="r" b="b" t="t" l="l"/>
            <a:pathLst>
              <a:path h="5190683" w="7473484">
                <a:moveTo>
                  <a:pt x="0" y="0"/>
                </a:moveTo>
                <a:lnTo>
                  <a:pt x="7473484" y="0"/>
                </a:lnTo>
                <a:lnTo>
                  <a:pt x="7473484" y="5190683"/>
                </a:lnTo>
                <a:lnTo>
                  <a:pt x="0" y="5190683"/>
                </a:lnTo>
                <a:lnTo>
                  <a:pt x="0" y="0"/>
                </a:lnTo>
                <a:close/>
              </a:path>
            </a:pathLst>
          </a:custGeom>
          <a:blipFill>
            <a:blip r:embed="rId3"/>
            <a:stretch>
              <a:fillRect l="-24808" t="-17859" r="-26409" b="-4608"/>
            </a:stretch>
          </a:blipFill>
        </p:spPr>
      </p:sp>
      <p:sp>
        <p:nvSpPr>
          <p:cNvPr name="Freeform 4" id="4"/>
          <p:cNvSpPr/>
          <p:nvPr/>
        </p:nvSpPr>
        <p:spPr>
          <a:xfrm flipH="false" flipV="false" rot="0">
            <a:off x="11882599" y="2273850"/>
            <a:ext cx="4806003" cy="2403001"/>
          </a:xfrm>
          <a:custGeom>
            <a:avLst/>
            <a:gdLst/>
            <a:ahLst/>
            <a:cxnLst/>
            <a:rect r="r" b="b" t="t" l="l"/>
            <a:pathLst>
              <a:path h="2403001" w="4806003">
                <a:moveTo>
                  <a:pt x="0" y="0"/>
                </a:moveTo>
                <a:lnTo>
                  <a:pt x="4806002" y="0"/>
                </a:lnTo>
                <a:lnTo>
                  <a:pt x="4806002" y="2403001"/>
                </a:lnTo>
                <a:lnTo>
                  <a:pt x="0" y="2403001"/>
                </a:lnTo>
                <a:lnTo>
                  <a:pt x="0" y="0"/>
                </a:lnTo>
                <a:close/>
              </a:path>
            </a:pathLst>
          </a:custGeom>
          <a:blipFill>
            <a:blip r:embed="rId4"/>
            <a:stretch>
              <a:fillRect l="0" t="0" r="0" b="0"/>
            </a:stretch>
          </a:blipFill>
        </p:spPr>
      </p:sp>
      <p:sp>
        <p:nvSpPr>
          <p:cNvPr name="Freeform 5" id="5"/>
          <p:cNvSpPr/>
          <p:nvPr/>
        </p:nvSpPr>
        <p:spPr>
          <a:xfrm flipH="false" flipV="false" rot="0">
            <a:off x="293435" y="4467401"/>
            <a:ext cx="9970159" cy="5609584"/>
          </a:xfrm>
          <a:custGeom>
            <a:avLst/>
            <a:gdLst/>
            <a:ahLst/>
            <a:cxnLst/>
            <a:rect r="r" b="b" t="t" l="l"/>
            <a:pathLst>
              <a:path h="5609584" w="9970159">
                <a:moveTo>
                  <a:pt x="0" y="0"/>
                </a:moveTo>
                <a:lnTo>
                  <a:pt x="9970159" y="0"/>
                </a:lnTo>
                <a:lnTo>
                  <a:pt x="9970159" y="5609584"/>
                </a:lnTo>
                <a:lnTo>
                  <a:pt x="0" y="5609584"/>
                </a:lnTo>
                <a:lnTo>
                  <a:pt x="0" y="0"/>
                </a:lnTo>
                <a:close/>
              </a:path>
            </a:pathLst>
          </a:custGeom>
          <a:blipFill>
            <a:blip r:embed="rId5"/>
            <a:stretch>
              <a:fillRect l="0" t="0" r="0" b="0"/>
            </a:stretch>
          </a:blipFill>
        </p:spPr>
      </p:sp>
      <p:sp>
        <p:nvSpPr>
          <p:cNvPr name="Freeform 6" id="6"/>
          <p:cNvSpPr/>
          <p:nvPr/>
        </p:nvSpPr>
        <p:spPr>
          <a:xfrm flipH="false" flipV="false" rot="0">
            <a:off x="1661975" y="2064399"/>
            <a:ext cx="7233079" cy="2403001"/>
          </a:xfrm>
          <a:custGeom>
            <a:avLst/>
            <a:gdLst/>
            <a:ahLst/>
            <a:cxnLst/>
            <a:rect r="r" b="b" t="t" l="l"/>
            <a:pathLst>
              <a:path h="2403001" w="7233079">
                <a:moveTo>
                  <a:pt x="0" y="0"/>
                </a:moveTo>
                <a:lnTo>
                  <a:pt x="7233078" y="0"/>
                </a:lnTo>
                <a:lnTo>
                  <a:pt x="7233078" y="2403002"/>
                </a:lnTo>
                <a:lnTo>
                  <a:pt x="0" y="2403002"/>
                </a:lnTo>
                <a:lnTo>
                  <a:pt x="0" y="0"/>
                </a:lnTo>
                <a:close/>
              </a:path>
            </a:pathLst>
          </a:custGeom>
          <a:blipFill>
            <a:blip r:embed="rId6"/>
            <a:stretch>
              <a:fillRect l="0" t="-43557" r="0" b="-50736"/>
            </a:stretch>
          </a:blipFill>
        </p:spPr>
      </p:sp>
      <p:sp>
        <p:nvSpPr>
          <p:cNvPr name="TextBox 7" id="7"/>
          <p:cNvSpPr txBox="true"/>
          <p:nvPr/>
        </p:nvSpPr>
        <p:spPr>
          <a:xfrm rot="0">
            <a:off x="4676180" y="150614"/>
            <a:ext cx="8935641" cy="1792486"/>
          </a:xfrm>
          <a:prstGeom prst="rect">
            <a:avLst/>
          </a:prstGeom>
        </p:spPr>
        <p:txBody>
          <a:bodyPr anchor="t" rtlCol="false" tIns="0" lIns="0" bIns="0" rIns="0">
            <a:spAutoFit/>
          </a:bodyPr>
          <a:lstStyle/>
          <a:p>
            <a:pPr algn="ctr">
              <a:lnSpc>
                <a:spcPts val="7251"/>
              </a:lnSpc>
            </a:pPr>
            <a:r>
              <a:rPr lang="en-US" sz="5179">
                <a:solidFill>
                  <a:srgbClr val="ECE4D9"/>
                </a:solidFill>
                <a:latin typeface="Roca One"/>
                <a:ea typeface="Roca One"/>
                <a:cs typeface="Roca One"/>
                <a:sym typeface="Roca One"/>
              </a:rPr>
              <a:t>Sistema de Admisión Escolar</a:t>
            </a:r>
          </a:p>
          <a:p>
            <a:pPr algn="ctr">
              <a:lnSpc>
                <a:spcPts val="7251"/>
              </a:lnSpc>
              <a:spcBef>
                <a:spcPct val="0"/>
              </a:spcBef>
            </a:pPr>
            <a:r>
              <a:rPr lang="en-US" sz="5179">
                <a:solidFill>
                  <a:srgbClr val="ECE4D9"/>
                </a:solidFill>
                <a:latin typeface="Roca One"/>
                <a:ea typeface="Roca One"/>
                <a:cs typeface="Roca One"/>
                <a:sym typeface="Roca One"/>
              </a:rPr>
              <a:t> </a:t>
            </a:r>
          </a:p>
        </p:txBody>
      </p:sp>
      <p:sp>
        <p:nvSpPr>
          <p:cNvPr name="TextBox 8" id="8"/>
          <p:cNvSpPr txBox="true"/>
          <p:nvPr/>
        </p:nvSpPr>
        <p:spPr>
          <a:xfrm rot="0">
            <a:off x="4676180" y="933450"/>
            <a:ext cx="8935641" cy="878086"/>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Ley N° 20.845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4223973" y="2176007"/>
          <a:ext cx="9797273" cy="5934986"/>
        </p:xfrm>
        <a:graphic>
          <a:graphicData uri="http://schemas.openxmlformats.org/drawingml/2006/table">
            <a:tbl>
              <a:tblPr/>
              <a:tblGrid>
                <a:gridCol w="4380179"/>
                <a:gridCol w="5417094"/>
              </a:tblGrid>
              <a:tr h="1588894">
                <a:tc>
                  <a:txBody>
                    <a:bodyPr anchor="t" rtlCol="false"/>
                    <a:lstStyle/>
                    <a:p>
                      <a:pPr algn="ctr">
                        <a:lnSpc>
                          <a:spcPts val="5179"/>
                        </a:lnSpc>
                        <a:defRPr/>
                      </a:pPr>
                      <a:r>
                        <a:rPr lang="en-US" sz="3699">
                          <a:solidFill>
                            <a:srgbClr val="FBFAFB"/>
                          </a:solidFill>
                          <a:latin typeface="Bree Serif"/>
                          <a:ea typeface="Bree Serif"/>
                          <a:cs typeface="Bree Serif"/>
                          <a:sym typeface="Bree Serif"/>
                        </a:rPr>
                        <a:t>Año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Estudiantes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448697">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2023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829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17788">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2024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814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779607">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2025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2"/>
                          <a:ea typeface="Open Sans 2"/>
                          <a:cs typeface="Open Sans 2"/>
                          <a:sym typeface="Open Sans 2"/>
                        </a:rPr>
                        <a:t>843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
        <p:nvSpPr>
          <p:cNvPr name="TextBox 4" id="4"/>
          <p:cNvSpPr txBox="true"/>
          <p:nvPr/>
        </p:nvSpPr>
        <p:spPr>
          <a:xfrm rot="0">
            <a:off x="2729805" y="923925"/>
            <a:ext cx="12828389" cy="887611"/>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Bree Serif"/>
                <a:ea typeface="Bree Serif"/>
                <a:cs typeface="Bree Serif"/>
                <a:sym typeface="Bree Serif"/>
              </a:rPr>
              <a:t>TRAYECTORIA DE LA MATRÍCULA 2023-2025</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4313243" y="2127053"/>
          <a:ext cx="9003615" cy="7131247"/>
        </p:xfrm>
        <a:graphic>
          <a:graphicData uri="http://schemas.openxmlformats.org/drawingml/2006/table">
            <a:tbl>
              <a:tblPr/>
              <a:tblGrid>
                <a:gridCol w="2558574"/>
                <a:gridCol w="3061177"/>
                <a:gridCol w="3383864"/>
              </a:tblGrid>
              <a:tr h="1655919">
                <a:tc>
                  <a:txBody>
                    <a:bodyPr anchor="t" rtlCol="false"/>
                    <a:lstStyle/>
                    <a:p>
                      <a:pPr algn="ctr">
                        <a:lnSpc>
                          <a:spcPts val="5179"/>
                        </a:lnSpc>
                        <a:defRPr/>
                      </a:pPr>
                      <a:r>
                        <a:rPr lang="en-US" sz="3699">
                          <a:solidFill>
                            <a:srgbClr val="FBFAFB"/>
                          </a:solidFill>
                          <a:latin typeface="Bree Serif"/>
                          <a:ea typeface="Bree Serif"/>
                          <a:cs typeface="Bree Serif"/>
                          <a:sym typeface="Bree Serif"/>
                        </a:rPr>
                        <a:t>Cursos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Cantidad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228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188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221</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416289">
                <a:tc>
                  <a:txBody>
                    <a:bodyPr anchor="t" rtlCol="false"/>
                    <a:lstStyle/>
                    <a:p>
                      <a:pPr algn="ctr">
                        <a:lnSpc>
                          <a:spcPts val="4199"/>
                        </a:lnSpc>
                        <a:defRPr/>
                      </a:pPr>
                      <a:r>
                        <a:rPr lang="en-US" sz="2999">
                          <a:solidFill>
                            <a:srgbClr val="FFFFFF"/>
                          </a:solidFill>
                          <a:latin typeface="Roca One"/>
                          <a:ea typeface="Roca One"/>
                          <a:cs typeface="Roca One"/>
                          <a:sym typeface="Roca One"/>
                        </a:rPr>
                        <a:t>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4º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206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
        <p:nvSpPr>
          <p:cNvPr name="TextBox 4" id="4"/>
          <p:cNvSpPr txBox="true"/>
          <p:nvPr/>
        </p:nvSpPr>
        <p:spPr>
          <a:xfrm rot="0">
            <a:off x="6715348" y="933450"/>
            <a:ext cx="4857304" cy="878086"/>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Matrícula  2025</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2506497" y="2127053"/>
          <a:ext cx="13275007" cy="7131247"/>
        </p:xfrm>
        <a:graphic>
          <a:graphicData uri="http://schemas.openxmlformats.org/drawingml/2006/table">
            <a:tbl>
              <a:tblPr/>
              <a:tblGrid>
                <a:gridCol w="5108691"/>
                <a:gridCol w="2329252"/>
                <a:gridCol w="2668534"/>
                <a:gridCol w="3168531"/>
              </a:tblGrid>
              <a:tr h="1655919">
                <a:tc>
                  <a:txBody>
                    <a:bodyPr anchor="t" rtlCol="false"/>
                    <a:lstStyle/>
                    <a:p>
                      <a:pPr algn="ctr">
                        <a:lnSpc>
                          <a:spcPts val="5179"/>
                        </a:lnSpc>
                        <a:defRPr/>
                      </a:pPr>
                      <a:r>
                        <a:rPr lang="en-US" sz="3699">
                          <a:solidFill>
                            <a:srgbClr val="FBFAFB"/>
                          </a:solidFill>
                          <a:latin typeface="Bree Serif"/>
                          <a:ea typeface="Bree Serif"/>
                          <a:cs typeface="Bree Serif"/>
                          <a:sym typeface="Bree Serif"/>
                        </a:rPr>
                        <a:t>ESPECIALIDAD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3º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4º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Total</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Contabilidad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57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119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Administración RRHH</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152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353013">
                <a:tc>
                  <a:txBody>
                    <a:bodyPr anchor="t" rtlCol="false"/>
                    <a:lstStyle/>
                    <a:p>
                      <a:pPr algn="ctr">
                        <a:lnSpc>
                          <a:spcPts val="4199"/>
                        </a:lnSpc>
                        <a:defRPr/>
                      </a:pPr>
                      <a:r>
                        <a:rPr lang="en-US" sz="2999">
                          <a:solidFill>
                            <a:srgbClr val="FFFFFF"/>
                          </a:solidFill>
                          <a:latin typeface="Roca One"/>
                          <a:ea typeface="Roca One"/>
                          <a:cs typeface="Roca One"/>
                          <a:sym typeface="Roca One"/>
                        </a:rPr>
                        <a:t>Administración Logística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416289">
                <a:tc>
                  <a:txBody>
                    <a:bodyPr anchor="t" rtlCol="false"/>
                    <a:lstStyle/>
                    <a:p>
                      <a:pPr algn="ctr">
                        <a:lnSpc>
                          <a:spcPts val="4199"/>
                        </a:lnSpc>
                        <a:defRPr/>
                      </a:pPr>
                      <a:r>
                        <a:rPr lang="en-US" sz="2999">
                          <a:solidFill>
                            <a:srgbClr val="FFFFFF"/>
                          </a:solidFill>
                          <a:latin typeface="Roca One"/>
                          <a:ea typeface="Roca One"/>
                          <a:cs typeface="Roca One"/>
                          <a:sym typeface="Roca One"/>
                        </a:rPr>
                        <a:t>Conectividad y Redes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42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40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82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
        <p:nvSpPr>
          <p:cNvPr name="TextBox 4" id="4"/>
          <p:cNvSpPr txBox="true"/>
          <p:nvPr/>
        </p:nvSpPr>
        <p:spPr>
          <a:xfrm rot="0">
            <a:off x="4356795" y="933450"/>
            <a:ext cx="9574411" cy="878086"/>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Matrìcula Especialidades  2025</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2506497" y="2156957"/>
          <a:ext cx="13275007" cy="7690610"/>
        </p:xfrm>
        <a:graphic>
          <a:graphicData uri="http://schemas.openxmlformats.org/drawingml/2006/table">
            <a:tbl>
              <a:tblPr/>
              <a:tblGrid>
                <a:gridCol w="6710341"/>
                <a:gridCol w="3675213"/>
                <a:gridCol w="2889452"/>
              </a:tblGrid>
              <a:tr h="1489906">
                <a:tc>
                  <a:txBody>
                    <a:bodyPr anchor="t" rtlCol="false"/>
                    <a:lstStyle/>
                    <a:p>
                      <a:pPr algn="ctr">
                        <a:lnSpc>
                          <a:spcPts val="5179"/>
                        </a:lnSpc>
                        <a:defRPr/>
                      </a:pPr>
                      <a:r>
                        <a:rPr lang="en-US" sz="3699">
                          <a:solidFill>
                            <a:srgbClr val="FBFAFB"/>
                          </a:solidFill>
                          <a:latin typeface="Bree Serif"/>
                          <a:ea typeface="Bree Serif"/>
                          <a:cs typeface="Bree Serif"/>
                          <a:sym typeface="Bree Serif"/>
                        </a:rPr>
                        <a:t>Ciudad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Cantidad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217368">
                <a:tc>
                  <a:txBody>
                    <a:bodyPr anchor="t" rtlCol="false"/>
                    <a:lstStyle/>
                    <a:p>
                      <a:pPr algn="ctr">
                        <a:lnSpc>
                          <a:spcPts val="4199"/>
                        </a:lnSpc>
                        <a:defRPr/>
                      </a:pPr>
                      <a:r>
                        <a:rPr lang="en-US" sz="2999">
                          <a:solidFill>
                            <a:srgbClr val="FFFFFF"/>
                          </a:solidFill>
                          <a:latin typeface="Roca One"/>
                          <a:ea typeface="Roca One"/>
                          <a:cs typeface="Roca One"/>
                          <a:sym typeface="Roca One"/>
                        </a:rPr>
                        <a:t>Los Andes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501</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59%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17368">
                <a:tc>
                  <a:txBody>
                    <a:bodyPr anchor="t" rtlCol="false"/>
                    <a:lstStyle/>
                    <a:p>
                      <a:pPr algn="ctr">
                        <a:lnSpc>
                          <a:spcPts val="4199"/>
                        </a:lnSpc>
                        <a:defRPr/>
                      </a:pPr>
                      <a:r>
                        <a:rPr lang="en-US" sz="2999">
                          <a:solidFill>
                            <a:srgbClr val="FFFFFF"/>
                          </a:solidFill>
                          <a:latin typeface="Roca One"/>
                          <a:ea typeface="Roca One"/>
                          <a:cs typeface="Roca One"/>
                          <a:sym typeface="Roca One"/>
                        </a:rPr>
                        <a:t>San Esteban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132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217368">
                <a:tc>
                  <a:txBody>
                    <a:bodyPr anchor="t" rtlCol="false"/>
                    <a:lstStyle/>
                    <a:p>
                      <a:pPr algn="ctr">
                        <a:lnSpc>
                          <a:spcPts val="4199"/>
                        </a:lnSpc>
                        <a:defRPr/>
                      </a:pPr>
                      <a:r>
                        <a:rPr lang="en-US" sz="2999">
                          <a:solidFill>
                            <a:srgbClr val="FFFFFF"/>
                          </a:solidFill>
                          <a:latin typeface="Roca One"/>
                          <a:ea typeface="Roca One"/>
                          <a:cs typeface="Roca One"/>
                          <a:sym typeface="Roca One"/>
                        </a:rPr>
                        <a:t>San Felipe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74300">
                <a:tc>
                  <a:txBody>
                    <a:bodyPr anchor="t" rtlCol="false"/>
                    <a:lstStyle/>
                    <a:p>
                      <a:pPr algn="ctr">
                        <a:lnSpc>
                          <a:spcPts val="4199"/>
                        </a:lnSpc>
                        <a:defRPr/>
                      </a:pPr>
                      <a:r>
                        <a:rPr lang="en-US" sz="2999">
                          <a:solidFill>
                            <a:srgbClr val="FFFFFF"/>
                          </a:solidFill>
                          <a:latin typeface="Roca One"/>
                          <a:ea typeface="Roca One"/>
                          <a:cs typeface="Roca One"/>
                          <a:sym typeface="Roca One"/>
                        </a:rPr>
                        <a:t>Rinconada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46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274300">
                <a:tc>
                  <a:txBody>
                    <a:bodyPr anchor="t" rtlCol="false"/>
                    <a:lstStyle/>
                    <a:p>
                      <a:pPr algn="ctr">
                        <a:lnSpc>
                          <a:spcPts val="4199"/>
                        </a:lnSpc>
                        <a:defRPr/>
                      </a:pPr>
                      <a:r>
                        <a:rPr lang="en-US" sz="2999">
                          <a:solidFill>
                            <a:srgbClr val="FFFFFF"/>
                          </a:solidFill>
                          <a:latin typeface="Roca One"/>
                          <a:ea typeface="Roca One"/>
                          <a:cs typeface="Roca One"/>
                          <a:sym typeface="Roca One"/>
                        </a:rPr>
                        <a:t>Calle Larga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137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
        <p:nvSpPr>
          <p:cNvPr name="TextBox 4" id="4"/>
          <p:cNvSpPr txBox="true"/>
          <p:nvPr/>
        </p:nvSpPr>
        <p:spPr>
          <a:xfrm rot="0">
            <a:off x="3792438" y="923925"/>
            <a:ext cx="10703123" cy="887611"/>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Bree Serif"/>
                <a:ea typeface="Bree Serif"/>
                <a:cs typeface="Bree Serif"/>
                <a:sym typeface="Bree Serif"/>
              </a:rPr>
              <a:t>Procedencia de Nuestos Estudiantes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564363" y="532507"/>
            <a:ext cx="5159275" cy="887611"/>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Bree Serif"/>
                <a:ea typeface="Bree Serif"/>
                <a:cs typeface="Bree Serif"/>
                <a:sym typeface="Bree Serif"/>
              </a:rPr>
              <a:t>Retiros 2025 </a:t>
            </a:r>
          </a:p>
        </p:txBody>
      </p:sp>
      <p:graphicFrame>
        <p:nvGraphicFramePr>
          <p:cNvPr name="Table 4" id="4"/>
          <p:cNvGraphicFramePr>
            <a:graphicFrameLocks noGrp="true"/>
          </p:cNvGraphicFramePr>
          <p:nvPr/>
        </p:nvGraphicFramePr>
        <p:xfrm>
          <a:off x="4040252" y="2126053"/>
          <a:ext cx="9797273" cy="7132247"/>
        </p:xfrm>
        <a:graphic>
          <a:graphicData uri="http://schemas.openxmlformats.org/drawingml/2006/table">
            <a:tbl>
              <a:tblPr/>
              <a:tblGrid>
                <a:gridCol w="4380179"/>
                <a:gridCol w="5417094"/>
              </a:tblGrid>
              <a:tr h="1483249">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Cantidad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345730">
                <a:tc>
                  <a:txBody>
                    <a:bodyPr anchor="t" rtlCol="false"/>
                    <a:lstStyle/>
                    <a:p>
                      <a:pPr algn="ctr">
                        <a:lnSpc>
                          <a:spcPts val="4199"/>
                        </a:lnSpc>
                        <a:defRPr/>
                      </a:pPr>
                      <a:r>
                        <a:rPr lang="en-US" sz="2999">
                          <a:solidFill>
                            <a:srgbClr val="FBFAFB"/>
                          </a:solidFill>
                          <a:latin typeface="Roca One"/>
                          <a:ea typeface="Roca One"/>
                          <a:cs typeface="Roca One"/>
                          <a:sym typeface="Roca One"/>
                        </a:rPr>
                        <a:t>1º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11</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62416">
                <a:tc>
                  <a:txBody>
                    <a:bodyPr anchor="t" rtlCol="false"/>
                    <a:lstStyle/>
                    <a:p>
                      <a:pPr algn="ctr">
                        <a:lnSpc>
                          <a:spcPts val="4199"/>
                        </a:lnSpc>
                        <a:defRPr/>
                      </a:pPr>
                      <a:r>
                        <a:rPr lang="en-US" sz="2999">
                          <a:solidFill>
                            <a:srgbClr val="FBFAFB"/>
                          </a:solidFill>
                          <a:latin typeface="Roca One"/>
                          <a:ea typeface="Roca One"/>
                          <a:cs typeface="Roca One"/>
                          <a:sym typeface="Roca One"/>
                        </a:rPr>
                        <a:t>2º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575332">
                <a:tc>
                  <a:txBody>
                    <a:bodyPr anchor="t" rtlCol="false"/>
                    <a:lstStyle/>
                    <a:p>
                      <a:pPr algn="ctr">
                        <a:lnSpc>
                          <a:spcPts val="4199"/>
                        </a:lnSpc>
                        <a:defRPr/>
                      </a:pPr>
                      <a:r>
                        <a:rPr lang="en-US" sz="2999">
                          <a:solidFill>
                            <a:srgbClr val="FBFAFB"/>
                          </a:solidFill>
                          <a:latin typeface="Roca One"/>
                          <a:ea typeface="Roca One"/>
                          <a:cs typeface="Roca One"/>
                          <a:sym typeface="Roca One"/>
                        </a:rPr>
                        <a:t>3º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565520">
                <a:tc>
                  <a:txBody>
                    <a:bodyPr anchor="t" rtlCol="false"/>
                    <a:lstStyle/>
                    <a:p>
                      <a:pPr algn="ctr">
                        <a:lnSpc>
                          <a:spcPts val="4199"/>
                        </a:lnSpc>
                        <a:defRPr/>
                      </a:pPr>
                      <a:r>
                        <a:rPr lang="en-US" sz="2999">
                          <a:solidFill>
                            <a:srgbClr val="FBFAFB"/>
                          </a:solidFill>
                          <a:latin typeface="Roca One"/>
                          <a:ea typeface="Roca One"/>
                          <a:cs typeface="Roca One"/>
                          <a:sym typeface="Roca One"/>
                        </a:rPr>
                        <a:t>4º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331768" y="923925"/>
            <a:ext cx="7624465" cy="887635"/>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Bree Serif"/>
                <a:ea typeface="Bree Serif"/>
                <a:cs typeface="Bree Serif"/>
                <a:sym typeface="Bree Serif"/>
              </a:rPr>
              <a:t>Repitencia 13 estudiantes </a:t>
            </a:r>
          </a:p>
        </p:txBody>
      </p:sp>
      <p:graphicFrame>
        <p:nvGraphicFramePr>
          <p:cNvPr name="Table 4" id="4"/>
          <p:cNvGraphicFramePr>
            <a:graphicFrameLocks noGrp="true"/>
          </p:cNvGraphicFramePr>
          <p:nvPr/>
        </p:nvGraphicFramePr>
        <p:xfrm>
          <a:off x="4245363" y="2172918"/>
          <a:ext cx="9797273" cy="7123482"/>
        </p:xfrm>
        <a:graphic>
          <a:graphicData uri="http://schemas.openxmlformats.org/drawingml/2006/table">
            <a:tbl>
              <a:tblPr/>
              <a:tblGrid>
                <a:gridCol w="4380179"/>
                <a:gridCol w="5417094"/>
              </a:tblGrid>
              <a:tr h="1483467">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Cantidad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345928">
                <a:tc>
                  <a:txBody>
                    <a:bodyPr anchor="t" rtlCol="false"/>
                    <a:lstStyle/>
                    <a:p>
                      <a:pPr algn="ctr">
                        <a:lnSpc>
                          <a:spcPts val="4199"/>
                        </a:lnSpc>
                        <a:defRPr/>
                      </a:pPr>
                      <a:r>
                        <a:rPr lang="en-US" sz="2999">
                          <a:solidFill>
                            <a:srgbClr val="FBFAFB"/>
                          </a:solidFill>
                          <a:latin typeface="Roca One"/>
                          <a:ea typeface="Roca One"/>
                          <a:cs typeface="Roca One"/>
                          <a:sym typeface="Roca One"/>
                        </a:rPr>
                        <a:t>1º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62587">
                <a:tc>
                  <a:txBody>
                    <a:bodyPr anchor="t" rtlCol="false"/>
                    <a:lstStyle/>
                    <a:p>
                      <a:pPr algn="ctr">
                        <a:lnSpc>
                          <a:spcPts val="4199"/>
                        </a:lnSpc>
                        <a:defRPr/>
                      </a:pPr>
                      <a:r>
                        <a:rPr lang="en-US" sz="2999">
                          <a:solidFill>
                            <a:srgbClr val="FBFAFB"/>
                          </a:solidFill>
                          <a:latin typeface="Roca One"/>
                          <a:ea typeface="Roca One"/>
                          <a:cs typeface="Roca One"/>
                          <a:sym typeface="Roca One"/>
                        </a:rPr>
                        <a:t>2º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565750">
                <a:tc>
                  <a:txBody>
                    <a:bodyPr anchor="t" rtlCol="false"/>
                    <a:lstStyle/>
                    <a:p>
                      <a:pPr algn="ctr">
                        <a:lnSpc>
                          <a:spcPts val="4199"/>
                        </a:lnSpc>
                        <a:defRPr/>
                      </a:pPr>
                      <a:r>
                        <a:rPr lang="en-US" sz="2999">
                          <a:solidFill>
                            <a:srgbClr val="FBFAFB"/>
                          </a:solidFill>
                          <a:latin typeface="Roca One"/>
                          <a:ea typeface="Roca One"/>
                          <a:cs typeface="Roca One"/>
                          <a:sym typeface="Roca One"/>
                        </a:rPr>
                        <a:t>3º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565750">
                <a:tc>
                  <a:txBody>
                    <a:bodyPr anchor="t" rtlCol="false"/>
                    <a:lstStyle/>
                    <a:p>
                      <a:pPr algn="ctr">
                        <a:lnSpc>
                          <a:spcPts val="4199"/>
                        </a:lnSpc>
                        <a:defRPr/>
                      </a:pPr>
                      <a:r>
                        <a:rPr lang="en-US" sz="2999">
                          <a:solidFill>
                            <a:srgbClr val="FBFAFB"/>
                          </a:solidFill>
                          <a:latin typeface="Roca One"/>
                          <a:ea typeface="Roca One"/>
                          <a:cs typeface="Roca One"/>
                          <a:sym typeface="Roca One"/>
                        </a:rPr>
                        <a:t>4º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2888050" y="1561726"/>
          <a:ext cx="12152429" cy="7696574"/>
        </p:xfrm>
        <a:graphic>
          <a:graphicData uri="http://schemas.openxmlformats.org/drawingml/2006/table">
            <a:tbl>
              <a:tblPr/>
              <a:tblGrid>
                <a:gridCol w="6862654"/>
                <a:gridCol w="5289775"/>
              </a:tblGrid>
              <a:tr h="3848287">
                <a:tc>
                  <a:txBody>
                    <a:bodyPr anchor="t" rtlCol="false"/>
                    <a:lstStyle/>
                    <a:p>
                      <a:pPr algn="l">
                        <a:lnSpc>
                          <a:spcPts val="5599"/>
                        </a:lnSpc>
                        <a:defRPr/>
                      </a:pPr>
                      <a:r>
                        <a:rPr lang="en-US" sz="3999">
                          <a:solidFill>
                            <a:srgbClr val="ECE4D9"/>
                          </a:solidFill>
                          <a:latin typeface="Roca One"/>
                          <a:ea typeface="Roca One"/>
                          <a:cs typeface="Roca One"/>
                          <a:sym typeface="Roca One"/>
                        </a:rPr>
                        <a:t>Índice de vulnerabilidad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5599"/>
                        </a:lnSpc>
                        <a:defRPr/>
                      </a:pPr>
                      <a:r>
                        <a:rPr lang="en-US" sz="3999">
                          <a:solidFill>
                            <a:srgbClr val="FBFAFB"/>
                          </a:solidFill>
                          <a:latin typeface="Roca One"/>
                          <a:ea typeface="Roca One"/>
                          <a:cs typeface="Roca One"/>
                          <a:sym typeface="Roca One"/>
                        </a:rPr>
                        <a:t>84%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3848287">
                <a:tc>
                  <a:txBody>
                    <a:bodyPr anchor="t" rtlCol="false"/>
                    <a:lstStyle/>
                    <a:p>
                      <a:pPr algn="l">
                        <a:lnSpc>
                          <a:spcPts val="5599"/>
                        </a:lnSpc>
                        <a:defRPr/>
                      </a:pPr>
                      <a:r>
                        <a:rPr lang="en-US" sz="3999">
                          <a:solidFill>
                            <a:srgbClr val="ECE4D9"/>
                          </a:solidFill>
                          <a:latin typeface="Roca One"/>
                          <a:ea typeface="Roca One"/>
                          <a:cs typeface="Roca One"/>
                          <a:sym typeface="Roca One"/>
                        </a:rPr>
                        <a:t>Alumnos prioritarios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5599"/>
                        </a:lnSpc>
                        <a:defRPr/>
                      </a:pPr>
                      <a:r>
                        <a:rPr lang="en-US" sz="3999">
                          <a:solidFill>
                            <a:srgbClr val="FBFAFB"/>
                          </a:solidFill>
                          <a:latin typeface="Roca One"/>
                          <a:ea typeface="Roca One"/>
                          <a:cs typeface="Roca One"/>
                          <a:sym typeface="Roca One"/>
                        </a:rPr>
                        <a:t>548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
        <p:nvSpPr>
          <p:cNvPr name="TextBox 4" id="4"/>
          <p:cNvSpPr txBox="true"/>
          <p:nvPr/>
        </p:nvSpPr>
        <p:spPr>
          <a:xfrm rot="0">
            <a:off x="1615157" y="150614"/>
            <a:ext cx="15057686" cy="878086"/>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Información S</a:t>
            </a:r>
            <a:r>
              <a:rPr lang="en-US" sz="5179">
                <a:solidFill>
                  <a:srgbClr val="ECE4D9"/>
                </a:solidFill>
                <a:latin typeface="Roca One"/>
                <a:ea typeface="Roca One"/>
                <a:cs typeface="Roca One"/>
                <a:sym typeface="Roca One"/>
              </a:rPr>
              <a:t>ocioeconómica de los Estudiantes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3429017" y="799228"/>
            <a:ext cx="12080766" cy="3325349"/>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Organizaciones institucionales </a:t>
            </a:r>
          </a:p>
        </p:txBody>
      </p:sp>
      <p:sp>
        <p:nvSpPr>
          <p:cNvPr name="Freeform 4" id="4"/>
          <p:cNvSpPr/>
          <p:nvPr/>
        </p:nvSpPr>
        <p:spPr>
          <a:xfrm flipH="false" flipV="false" rot="0">
            <a:off x="7095754" y="4345774"/>
            <a:ext cx="4747292" cy="5131911"/>
          </a:xfrm>
          <a:custGeom>
            <a:avLst/>
            <a:gdLst/>
            <a:ahLst/>
            <a:cxnLst/>
            <a:rect r="r" b="b" t="t" l="l"/>
            <a:pathLst>
              <a:path h="5131911" w="4747292">
                <a:moveTo>
                  <a:pt x="0" y="0"/>
                </a:moveTo>
                <a:lnTo>
                  <a:pt x="4747292" y="0"/>
                </a:lnTo>
                <a:lnTo>
                  <a:pt x="4747292" y="5131911"/>
                </a:lnTo>
                <a:lnTo>
                  <a:pt x="0" y="5131911"/>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6452330" y="465637"/>
            <a:ext cx="1613940" cy="1908961"/>
          </a:xfrm>
          <a:custGeom>
            <a:avLst/>
            <a:gdLst/>
            <a:ahLst/>
            <a:cxnLst/>
            <a:rect r="r" b="b" t="t" l="l"/>
            <a:pathLst>
              <a:path h="1908961" w="1613940">
                <a:moveTo>
                  <a:pt x="0" y="0"/>
                </a:moveTo>
                <a:lnTo>
                  <a:pt x="1613940" y="0"/>
                </a:lnTo>
                <a:lnTo>
                  <a:pt x="1613940" y="1908961"/>
                </a:lnTo>
                <a:lnTo>
                  <a:pt x="0" y="19089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54981" y="104604"/>
            <a:ext cx="16778038" cy="6788409"/>
          </a:xfrm>
          <a:prstGeom prst="rect">
            <a:avLst/>
          </a:prstGeom>
        </p:spPr>
        <p:txBody>
          <a:bodyPr anchor="t" rtlCol="false" tIns="0" lIns="0" bIns="0" rIns="0">
            <a:spAutoFit/>
          </a:bodyPr>
          <a:lstStyle/>
          <a:p>
            <a:pPr algn="ctr">
              <a:lnSpc>
                <a:spcPts val="4885"/>
              </a:lnSpc>
              <a:spcBef>
                <a:spcPct val="0"/>
              </a:spcBef>
            </a:pPr>
          </a:p>
          <a:p>
            <a:pPr algn="ctr">
              <a:lnSpc>
                <a:spcPts val="4885"/>
              </a:lnSpc>
              <a:spcBef>
                <a:spcPct val="0"/>
              </a:spcBef>
            </a:pPr>
          </a:p>
          <a:p>
            <a:pPr algn="ctr">
              <a:lnSpc>
                <a:spcPts val="4885"/>
              </a:lnSpc>
              <a:spcBef>
                <a:spcPct val="0"/>
              </a:spcBef>
            </a:pPr>
            <a:r>
              <a:rPr lang="en-US" sz="3489">
                <a:solidFill>
                  <a:srgbClr val="ECE4D9"/>
                </a:solidFill>
                <a:latin typeface="Bree Serif"/>
                <a:ea typeface="Bree Serif"/>
                <a:cs typeface="Bree Serif"/>
                <a:sym typeface="Bree Serif"/>
              </a:rPr>
              <a:t>¿Por qué nos reunimos hoy?</a:t>
            </a:r>
          </a:p>
          <a:p>
            <a:pPr algn="ctr">
              <a:lnSpc>
                <a:spcPts val="4885"/>
              </a:lnSpc>
              <a:spcBef>
                <a:spcPct val="0"/>
              </a:spcBef>
            </a:pPr>
          </a:p>
          <a:p>
            <a:pPr algn="ctr">
              <a:lnSpc>
                <a:spcPts val="4885"/>
              </a:lnSpc>
              <a:spcBef>
                <a:spcPct val="0"/>
              </a:spcBef>
            </a:pPr>
            <a:r>
              <a:rPr lang="en-US" sz="3489">
                <a:solidFill>
                  <a:srgbClr val="ECE4D9"/>
                </a:solidFill>
                <a:latin typeface="Bree Serif"/>
                <a:ea typeface="Bree Serif"/>
                <a:cs typeface="Bree Serif"/>
                <a:sym typeface="Bree Serif"/>
              </a:rPr>
              <a:t>La cuenta pública constituye una instancia clave de análisis reflexivo, orientada a revisar de manera integral el desarrollo del año escolar 2025 y proyectar los desafíos del presente año 2026.</a:t>
            </a:r>
          </a:p>
          <a:p>
            <a:pPr algn="ctr">
              <a:lnSpc>
                <a:spcPts val="4885"/>
              </a:lnSpc>
              <a:spcBef>
                <a:spcPct val="0"/>
              </a:spcBef>
            </a:pPr>
          </a:p>
          <a:p>
            <a:pPr algn="ctr">
              <a:lnSpc>
                <a:spcPts val="4885"/>
              </a:lnSpc>
              <a:spcBef>
                <a:spcPct val="0"/>
              </a:spcBef>
            </a:pPr>
            <a:r>
              <a:rPr lang="en-US" sz="3489">
                <a:solidFill>
                  <a:srgbClr val="ECE4D9"/>
                </a:solidFill>
                <a:latin typeface="Bree Serif"/>
                <a:ea typeface="Bree Serif"/>
                <a:cs typeface="Bree Serif"/>
                <a:sym typeface="Bree Serif"/>
              </a:rPr>
              <a:t>Esta presentación ha sido elaborada de manera articulada por cada unidad del establecimiento , y considera como lineamiento fundamental nuestro proyecto educativo institucional  liderado por FUPEC</a:t>
            </a:r>
          </a:p>
        </p:txBody>
      </p:sp>
      <p:sp>
        <p:nvSpPr>
          <p:cNvPr name="Freeform 5" id="5"/>
          <p:cNvSpPr/>
          <p:nvPr/>
        </p:nvSpPr>
        <p:spPr>
          <a:xfrm flipH="false" flipV="false" rot="0">
            <a:off x="6275088" y="6481960"/>
            <a:ext cx="5900542" cy="3206950"/>
          </a:xfrm>
          <a:custGeom>
            <a:avLst/>
            <a:gdLst/>
            <a:ahLst/>
            <a:cxnLst/>
            <a:rect r="r" b="b" t="t" l="l"/>
            <a:pathLst>
              <a:path h="3206950" w="5900542">
                <a:moveTo>
                  <a:pt x="0" y="0"/>
                </a:moveTo>
                <a:lnTo>
                  <a:pt x="5900543" y="0"/>
                </a:lnTo>
                <a:lnTo>
                  <a:pt x="5900543" y="3206950"/>
                </a:lnTo>
                <a:lnTo>
                  <a:pt x="0" y="3206950"/>
                </a:lnTo>
                <a:lnTo>
                  <a:pt x="0" y="0"/>
                </a:lnTo>
                <a:close/>
              </a:path>
            </a:pathLst>
          </a:custGeom>
          <a:blipFill>
            <a:blip r:embed="rId5"/>
            <a:stretch>
              <a:fillRect l="0" t="-1105" r="0" b="-21479"/>
            </a:stretch>
          </a:blipFill>
        </p:spPr>
      </p:sp>
      <p:sp>
        <p:nvSpPr>
          <p:cNvPr name="TextBox 6" id="6"/>
          <p:cNvSpPr txBox="true"/>
          <p:nvPr/>
        </p:nvSpPr>
        <p:spPr>
          <a:xfrm rot="0">
            <a:off x="6112369" y="291906"/>
            <a:ext cx="6063261" cy="736794"/>
          </a:xfrm>
          <a:prstGeom prst="rect">
            <a:avLst/>
          </a:prstGeom>
        </p:spPr>
        <p:txBody>
          <a:bodyPr anchor="t" rtlCol="false" tIns="0" lIns="0" bIns="0" rIns="0">
            <a:spAutoFit/>
          </a:bodyPr>
          <a:lstStyle/>
          <a:p>
            <a:pPr algn="ctr">
              <a:lnSpc>
                <a:spcPts val="6114"/>
              </a:lnSpc>
              <a:spcBef>
                <a:spcPct val="0"/>
              </a:spcBef>
            </a:pPr>
            <a:r>
              <a:rPr lang="en-US" sz="4367">
                <a:solidFill>
                  <a:srgbClr val="ECE4D9"/>
                </a:solidFill>
                <a:latin typeface="Bree Serif"/>
                <a:ea typeface="Bree Serif"/>
                <a:cs typeface="Bree Serif"/>
                <a:sym typeface="Bree Serif"/>
              </a:rPr>
              <a:t>Sentido y Propósito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2994473" y="3878503"/>
            <a:ext cx="5452761" cy="5750163"/>
          </a:xfrm>
          <a:custGeom>
            <a:avLst/>
            <a:gdLst/>
            <a:ahLst/>
            <a:cxnLst/>
            <a:rect r="r" b="b" t="t" l="l"/>
            <a:pathLst>
              <a:path h="5750163" w="5452761">
                <a:moveTo>
                  <a:pt x="0" y="0"/>
                </a:moveTo>
                <a:lnTo>
                  <a:pt x="5452761" y="0"/>
                </a:lnTo>
                <a:lnTo>
                  <a:pt x="5452761" y="5750163"/>
                </a:lnTo>
                <a:lnTo>
                  <a:pt x="0" y="5750163"/>
                </a:lnTo>
                <a:lnTo>
                  <a:pt x="0" y="0"/>
                </a:lnTo>
                <a:close/>
              </a:path>
            </a:pathLst>
          </a:custGeom>
          <a:blipFill>
            <a:blip r:embed="rId3"/>
            <a:stretch>
              <a:fillRect l="0" t="-2686" r="0" b="-13158"/>
            </a:stretch>
          </a:blipFill>
        </p:spPr>
      </p:sp>
      <p:sp>
        <p:nvSpPr>
          <p:cNvPr name="Freeform 4" id="4"/>
          <p:cNvSpPr/>
          <p:nvPr/>
        </p:nvSpPr>
        <p:spPr>
          <a:xfrm flipH="false" flipV="false" rot="0">
            <a:off x="8447234" y="3878503"/>
            <a:ext cx="8254852" cy="5750163"/>
          </a:xfrm>
          <a:custGeom>
            <a:avLst/>
            <a:gdLst/>
            <a:ahLst/>
            <a:cxnLst/>
            <a:rect r="r" b="b" t="t" l="l"/>
            <a:pathLst>
              <a:path h="5750163" w="8254852">
                <a:moveTo>
                  <a:pt x="0" y="0"/>
                </a:moveTo>
                <a:lnTo>
                  <a:pt x="8254852" y="0"/>
                </a:lnTo>
                <a:lnTo>
                  <a:pt x="8254852" y="5750163"/>
                </a:lnTo>
                <a:lnTo>
                  <a:pt x="0" y="5750163"/>
                </a:lnTo>
                <a:lnTo>
                  <a:pt x="0" y="0"/>
                </a:lnTo>
                <a:close/>
              </a:path>
            </a:pathLst>
          </a:custGeom>
          <a:blipFill>
            <a:blip r:embed="rId4"/>
            <a:stretch>
              <a:fillRect l="0" t="0" r="-6520" b="0"/>
            </a:stretch>
          </a:blipFill>
        </p:spPr>
      </p:sp>
      <p:sp>
        <p:nvSpPr>
          <p:cNvPr name="TextBox 5" id="5"/>
          <p:cNvSpPr txBox="true"/>
          <p:nvPr/>
        </p:nvSpPr>
        <p:spPr>
          <a:xfrm rot="0">
            <a:off x="2374755" y="1177637"/>
            <a:ext cx="14146361" cy="2910839"/>
          </a:xfrm>
          <a:prstGeom prst="rect">
            <a:avLst/>
          </a:prstGeom>
        </p:spPr>
        <p:txBody>
          <a:bodyPr anchor="t" rtlCol="false" tIns="0" lIns="0" bIns="0" rIns="0">
            <a:spAutoFit/>
          </a:bodyPr>
          <a:lstStyle/>
          <a:p>
            <a:pPr algn="just" marL="518165" indent="-259082" lvl="1">
              <a:lnSpc>
                <a:spcPts val="3360"/>
              </a:lnSpc>
              <a:buFont typeface="Arial"/>
              <a:buChar char="•"/>
            </a:pPr>
            <a:r>
              <a:rPr lang="en-US" sz="2400">
                <a:solidFill>
                  <a:srgbClr val="ECE4D9"/>
                </a:solidFill>
                <a:latin typeface="Roca One"/>
                <a:ea typeface="Roca One"/>
                <a:cs typeface="Roca One"/>
                <a:sym typeface="Roca One"/>
              </a:rPr>
              <a:t>Instancia de representación estudiantil que promueve la participación, el liderazgo y la formación ciudadana de los estudiantes, canalizando sus inquietudes y propuestas ante la comunidad educativa.</a:t>
            </a:r>
          </a:p>
          <a:p>
            <a:pPr algn="just" marL="518165" indent="-259082" lvl="1">
              <a:lnSpc>
                <a:spcPts val="3360"/>
              </a:lnSpc>
              <a:buFont typeface="Arial"/>
              <a:buChar char="•"/>
            </a:pPr>
            <a:r>
              <a:rPr lang="en-US" sz="2400">
                <a:solidFill>
                  <a:srgbClr val="ECE4D9"/>
                </a:solidFill>
                <a:latin typeface="Roca One"/>
                <a:ea typeface="Roca One"/>
                <a:cs typeface="Roca One"/>
                <a:sym typeface="Roca One"/>
              </a:rPr>
              <a:t>Durante el período informado, el Centro de Alumnos estuvo a cargo de </a:t>
            </a:r>
            <a:r>
              <a:rPr lang="en-US" sz="2400">
                <a:solidFill>
                  <a:srgbClr val="ECE4D9"/>
                </a:solidFill>
                <a:latin typeface="Roca One"/>
                <a:ea typeface="Roca One"/>
                <a:cs typeface="Roca One"/>
                <a:sym typeface="Roca One"/>
              </a:rPr>
              <a:t>Dayra Acuña y equipo de trabajo, Profesora asesora Victoria Arévalos., este 2026 a cargo de Matilda Guajardo. </a:t>
            </a:r>
          </a:p>
          <a:p>
            <a:pPr algn="just">
              <a:lnSpc>
                <a:spcPts val="3360"/>
              </a:lnSpc>
            </a:pPr>
          </a:p>
          <a:p>
            <a:pPr algn="l">
              <a:lnSpc>
                <a:spcPts val="3360"/>
              </a:lnSpc>
            </a:pPr>
          </a:p>
        </p:txBody>
      </p:sp>
      <p:sp>
        <p:nvSpPr>
          <p:cNvPr name="TextBox 6" id="6"/>
          <p:cNvSpPr txBox="true"/>
          <p:nvPr/>
        </p:nvSpPr>
        <p:spPr>
          <a:xfrm rot="0">
            <a:off x="6711916" y="301511"/>
            <a:ext cx="5169991" cy="564387"/>
          </a:xfrm>
          <a:prstGeom prst="rect">
            <a:avLst/>
          </a:prstGeom>
        </p:spPr>
        <p:txBody>
          <a:bodyPr anchor="t" rtlCol="false" tIns="0" lIns="0" bIns="0" rIns="0">
            <a:spAutoFit/>
          </a:bodyPr>
          <a:lstStyle/>
          <a:p>
            <a:pPr algn="ctr">
              <a:lnSpc>
                <a:spcPts val="4592"/>
              </a:lnSpc>
              <a:spcBef>
                <a:spcPct val="0"/>
              </a:spcBef>
            </a:pPr>
            <a:r>
              <a:rPr lang="en-US" sz="3280">
                <a:solidFill>
                  <a:srgbClr val="ECE4D9"/>
                </a:solidFill>
                <a:latin typeface="Roca One"/>
                <a:ea typeface="Roca One"/>
                <a:cs typeface="Roca One"/>
                <a:sym typeface="Roca One"/>
              </a:rPr>
              <a:t>Centro de Alumnos (CAIC)</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605974" y="282461"/>
            <a:ext cx="7381875" cy="762507"/>
          </a:xfrm>
          <a:prstGeom prst="rect">
            <a:avLst/>
          </a:prstGeom>
        </p:spPr>
        <p:txBody>
          <a:bodyPr anchor="t" rtlCol="false" tIns="0" lIns="0" bIns="0" rIns="0">
            <a:spAutoFit/>
          </a:bodyPr>
          <a:lstStyle/>
          <a:p>
            <a:pPr algn="ctr">
              <a:lnSpc>
                <a:spcPts val="6272"/>
              </a:lnSpc>
              <a:spcBef>
                <a:spcPct val="0"/>
              </a:spcBef>
            </a:pPr>
            <a:r>
              <a:rPr lang="en-US" b="true" sz="4480">
                <a:solidFill>
                  <a:srgbClr val="ECE4D9"/>
                </a:solidFill>
                <a:latin typeface="Roca One Bold"/>
                <a:ea typeface="Roca One Bold"/>
                <a:cs typeface="Roca One Bold"/>
                <a:sym typeface="Roca One Bold"/>
              </a:rPr>
              <a:t>Centro de estudiantes ICLA</a:t>
            </a:r>
          </a:p>
        </p:txBody>
      </p:sp>
      <p:sp>
        <p:nvSpPr>
          <p:cNvPr name="TextBox 4" id="4"/>
          <p:cNvSpPr txBox="true"/>
          <p:nvPr/>
        </p:nvSpPr>
        <p:spPr>
          <a:xfrm rot="0">
            <a:off x="327315" y="1265269"/>
            <a:ext cx="17633370" cy="8818244"/>
          </a:xfrm>
          <a:prstGeom prst="rect">
            <a:avLst/>
          </a:prstGeom>
        </p:spPr>
        <p:txBody>
          <a:bodyPr anchor="t" rtlCol="false" tIns="0" lIns="0" bIns="0" rIns="0">
            <a:spAutoFit/>
          </a:bodyPr>
          <a:lstStyle/>
          <a:p>
            <a:pPr algn="just">
              <a:lnSpc>
                <a:spcPts val="5040"/>
              </a:lnSpc>
              <a:spcBef>
                <a:spcPct val="0"/>
              </a:spcBef>
            </a:pPr>
            <a:r>
              <a:rPr lang="en-US" b="true" sz="3600">
                <a:solidFill>
                  <a:srgbClr val="FFFFFF"/>
                </a:solidFill>
                <a:latin typeface="Roca One Bold"/>
                <a:ea typeface="Roca One Bold"/>
                <a:cs typeface="Roca One Bold"/>
                <a:sym typeface="Roca One Bold"/>
              </a:rPr>
              <a:t>Actividades realizadas: </a:t>
            </a:r>
          </a:p>
          <a:p>
            <a:pPr algn="just">
              <a:lnSpc>
                <a:spcPts val="5040"/>
              </a:lnSpc>
              <a:spcBef>
                <a:spcPct val="0"/>
              </a:spcBef>
            </a:pPr>
          </a:p>
          <a:p>
            <a:pPr algn="just">
              <a:lnSpc>
                <a:spcPts val="4620"/>
              </a:lnSpc>
              <a:spcBef>
                <a:spcPct val="0"/>
              </a:spcBef>
            </a:pPr>
            <a:r>
              <a:rPr lang="en-US" sz="3300">
                <a:solidFill>
                  <a:srgbClr val="FFFFFF"/>
                </a:solidFill>
                <a:latin typeface="Roca One"/>
                <a:ea typeface="Roca One"/>
                <a:cs typeface="Roca One"/>
                <a:sym typeface="Roca One"/>
              </a:rPr>
              <a:t>-</a:t>
            </a:r>
            <a:r>
              <a:rPr lang="en-US" sz="3300">
                <a:solidFill>
                  <a:srgbClr val="FFFFFF"/>
                </a:solidFill>
                <a:latin typeface="Roca One"/>
                <a:ea typeface="Roca One"/>
                <a:cs typeface="Roca One"/>
                <a:sym typeface="Roca One"/>
              </a:rPr>
              <a:t>Organización de 23 recreos entretenidos. </a:t>
            </a:r>
          </a:p>
          <a:p>
            <a:pPr algn="just">
              <a:lnSpc>
                <a:spcPts val="4620"/>
              </a:lnSpc>
              <a:spcBef>
                <a:spcPct val="0"/>
              </a:spcBef>
            </a:pPr>
            <a:r>
              <a:rPr lang="en-US" sz="3300">
                <a:solidFill>
                  <a:srgbClr val="FFFFFF"/>
                </a:solidFill>
                <a:latin typeface="Roca One"/>
                <a:ea typeface="Roca One"/>
                <a:cs typeface="Roca One"/>
                <a:sym typeface="Roca One"/>
              </a:rPr>
              <a:t>-Participación semestral en Mesa de la juventud en Delegación presidencial de Los Andes</a:t>
            </a:r>
          </a:p>
          <a:p>
            <a:pPr algn="just">
              <a:lnSpc>
                <a:spcPts val="4620"/>
              </a:lnSpc>
              <a:spcBef>
                <a:spcPct val="0"/>
              </a:spcBef>
            </a:pPr>
            <a:r>
              <a:rPr lang="en-US" sz="3300">
                <a:solidFill>
                  <a:srgbClr val="FFFFFF"/>
                </a:solidFill>
                <a:latin typeface="Roca One"/>
                <a:ea typeface="Roca One"/>
                <a:cs typeface="Roca One"/>
                <a:sym typeface="Roca One"/>
              </a:rPr>
              <a:t>-Organización de actividades de aniversario.</a:t>
            </a:r>
          </a:p>
          <a:p>
            <a:pPr algn="just">
              <a:lnSpc>
                <a:spcPts val="4620"/>
              </a:lnSpc>
              <a:spcBef>
                <a:spcPct val="0"/>
              </a:spcBef>
            </a:pPr>
            <a:r>
              <a:rPr lang="en-US" sz="3300">
                <a:solidFill>
                  <a:srgbClr val="FFFFFF"/>
                </a:solidFill>
                <a:latin typeface="Roca One"/>
                <a:ea typeface="Roca One"/>
                <a:cs typeface="Roca One"/>
                <a:sym typeface="Roca One"/>
              </a:rPr>
              <a:t>-5 Campañas solidarias, Coaniquen, Teletón, apoyo compañeros del establecimiento, etc. </a:t>
            </a:r>
          </a:p>
          <a:p>
            <a:pPr algn="just">
              <a:lnSpc>
                <a:spcPts val="4620"/>
              </a:lnSpc>
              <a:spcBef>
                <a:spcPct val="0"/>
              </a:spcBef>
            </a:pPr>
            <a:r>
              <a:rPr lang="en-US" sz="3300">
                <a:solidFill>
                  <a:srgbClr val="FFFFFF"/>
                </a:solidFill>
                <a:latin typeface="Roca One"/>
                <a:ea typeface="Roca One"/>
                <a:cs typeface="Roca One"/>
                <a:sym typeface="Roca One"/>
              </a:rPr>
              <a:t>-Proceso eleccionario en diciembre 2025, directiva 2026 cumpliendo con los lineamientos de nuestro proyecto educativo. </a:t>
            </a:r>
          </a:p>
          <a:p>
            <a:pPr algn="just">
              <a:lnSpc>
                <a:spcPts val="4620"/>
              </a:lnSpc>
              <a:spcBef>
                <a:spcPct val="0"/>
              </a:spcBef>
            </a:pPr>
            <a:r>
              <a:rPr lang="en-US" sz="3300">
                <a:solidFill>
                  <a:srgbClr val="FFFFFF"/>
                </a:solidFill>
                <a:latin typeface="Roca One"/>
                <a:ea typeface="Roca One"/>
                <a:cs typeface="Roca One"/>
                <a:sym typeface="Roca One"/>
              </a:rPr>
              <a:t>-Organización de actividades de fiestas patrias. </a:t>
            </a:r>
          </a:p>
          <a:p>
            <a:pPr algn="just">
              <a:lnSpc>
                <a:spcPts val="4620"/>
              </a:lnSpc>
              <a:spcBef>
                <a:spcPct val="0"/>
              </a:spcBef>
            </a:pPr>
            <a:r>
              <a:rPr lang="en-US" sz="3300">
                <a:solidFill>
                  <a:srgbClr val="FFFFFF"/>
                </a:solidFill>
                <a:latin typeface="Roca One"/>
                <a:ea typeface="Roca One"/>
                <a:cs typeface="Roca One"/>
                <a:sym typeface="Roca One"/>
              </a:rPr>
              <a:t>-6 Reuniones de presidentes de curso en el año. </a:t>
            </a:r>
          </a:p>
          <a:p>
            <a:pPr algn="l">
              <a:lnSpc>
                <a:spcPts val="4620"/>
              </a:lnSpc>
              <a:spcBef>
                <a:spcPct val="0"/>
              </a:spcBef>
            </a:pPr>
            <a:r>
              <a:rPr lang="en-US" sz="3300">
                <a:solidFill>
                  <a:srgbClr val="FFFFFF"/>
                </a:solidFill>
                <a:latin typeface="Roca One"/>
                <a:ea typeface="Roca One"/>
                <a:cs typeface="Roca One"/>
                <a:sym typeface="Roca One"/>
              </a:rPr>
              <a:t>-Proceso eleccionario 2026.</a:t>
            </a:r>
          </a:p>
          <a:p>
            <a:pPr algn="just">
              <a:lnSpc>
                <a:spcPts val="4620"/>
              </a:lnSpc>
              <a:spcBef>
                <a:spcPct val="0"/>
              </a:spcBef>
            </a:pPr>
            <a:r>
              <a:rPr lang="en-US" sz="3300">
                <a:solidFill>
                  <a:srgbClr val="FFFFFF"/>
                </a:solidFill>
                <a:latin typeface="Roca One"/>
                <a:ea typeface="Roca One"/>
                <a:cs typeface="Roca One"/>
                <a:sym typeface="Roca One"/>
              </a:rPr>
              <a:t>-</a:t>
            </a:r>
            <a:r>
              <a:rPr lang="en-US" sz="3300">
                <a:solidFill>
                  <a:srgbClr val="FFFFFF"/>
                </a:solidFill>
                <a:latin typeface="Roca One"/>
                <a:ea typeface="Roca One"/>
                <a:cs typeface="Roca One"/>
                <a:sym typeface="Roca One"/>
              </a:rPr>
              <a:t>Participación en 4 consejos escolares. </a:t>
            </a:r>
          </a:p>
          <a:p>
            <a:pPr algn="just">
              <a:lnSpc>
                <a:spcPts val="4620"/>
              </a:lnSpc>
              <a:spcBef>
                <a:spcPct val="0"/>
              </a:spcBef>
            </a:pPr>
            <a:r>
              <a:rPr lang="en-US" sz="3300">
                <a:solidFill>
                  <a:srgbClr val="FFFFFF"/>
                </a:solidFill>
                <a:latin typeface="Roca One"/>
                <a:ea typeface="Roca One"/>
                <a:cs typeface="Roca One"/>
                <a:sym typeface="Roca One"/>
              </a:rPr>
              <a:t>-Participación en actos oficiales, licenciatura, titulación y semana tp.</a:t>
            </a:r>
          </a:p>
          <a:p>
            <a:pPr algn="just">
              <a:lnSpc>
                <a:spcPts val="4620"/>
              </a:lnSpc>
              <a:spcBef>
                <a:spcPct val="0"/>
              </a:spcBef>
            </a:pPr>
            <a:r>
              <a:rPr lang="en-US" sz="3300">
                <a:solidFill>
                  <a:srgbClr val="FFFFFF"/>
                </a:solidFill>
                <a:latin typeface="Roca One"/>
                <a:ea typeface="Roca One"/>
                <a:cs typeface="Roca One"/>
                <a:sym typeface="Roca One"/>
              </a:rPr>
              <a:t>-Difusión de actividades e informativos institucionales por redes de comunicación social. - -Transmisión de eventos como debates, despedidas, actos, etc.</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730573" y="607060"/>
            <a:ext cx="14826853"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Centro general de Padres, madres y apoderados </a:t>
            </a:r>
          </a:p>
        </p:txBody>
      </p:sp>
      <p:sp>
        <p:nvSpPr>
          <p:cNvPr name="TextBox 4" id="4"/>
          <p:cNvSpPr txBox="true"/>
          <p:nvPr/>
        </p:nvSpPr>
        <p:spPr>
          <a:xfrm rot="0">
            <a:off x="1028700" y="1662111"/>
            <a:ext cx="16012950" cy="8891905"/>
          </a:xfrm>
          <a:prstGeom prst="rect">
            <a:avLst/>
          </a:prstGeom>
        </p:spPr>
        <p:txBody>
          <a:bodyPr anchor="t" rtlCol="false" tIns="0" lIns="0" bIns="0" rIns="0">
            <a:spAutoFit/>
          </a:bodyPr>
          <a:lstStyle/>
          <a:p>
            <a:pPr algn="just" marL="604523" indent="-302261" lvl="1">
              <a:lnSpc>
                <a:spcPts val="3920"/>
              </a:lnSpc>
              <a:buFont typeface="Arial"/>
              <a:buChar char="•"/>
            </a:pPr>
            <a:r>
              <a:rPr lang="en-US" sz="2800">
                <a:solidFill>
                  <a:srgbClr val="ECE4D9"/>
                </a:solidFill>
                <a:latin typeface="Roca One"/>
                <a:ea typeface="Roca One"/>
                <a:cs typeface="Roca One"/>
                <a:sym typeface="Roca One"/>
              </a:rPr>
              <a:t>Instancia de participación que fortalece el vínculo entre las familias y el establecimiento, colaborando activamente en el desarrollo educativo y formativo de los estudiantes.</a:t>
            </a:r>
          </a:p>
          <a:p>
            <a:pPr algn="just" marL="604523" indent="-302261" lvl="1">
              <a:lnSpc>
                <a:spcPts val="3920"/>
              </a:lnSpc>
              <a:buFont typeface="Arial"/>
              <a:buChar char="•"/>
            </a:pPr>
          </a:p>
          <a:p>
            <a:pPr algn="just">
              <a:lnSpc>
                <a:spcPts val="3920"/>
              </a:lnSpc>
            </a:pPr>
            <a:r>
              <a:rPr lang="en-US" sz="2800">
                <a:solidFill>
                  <a:srgbClr val="ECE4D9"/>
                </a:solidFill>
                <a:latin typeface="Roca One"/>
                <a:ea typeface="Roca One"/>
                <a:cs typeface="Roca One"/>
                <a:sym typeface="Roca One"/>
              </a:rPr>
              <a:t>Actividades y aportes del centro general: </a:t>
            </a:r>
          </a:p>
          <a:p>
            <a:pPr algn="just">
              <a:lnSpc>
                <a:spcPts val="3920"/>
              </a:lnSpc>
            </a:pP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Financiamiento salida pedagógica 4tos medios. Santiago.</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Financiamiento de talleres anuales: Básquetbol, Banda de Guerra, Voley, Aeróbica (apoderados)</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 Compra de implementación Banda de Guerra, platillos, lira, baquetas y aporte para compra de cinturones.</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Organización de fiesta de despedida 3ro a 4tos medios.</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Premios mejores compañeros en licenciatura.</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Cuadros de recuerdos 4tos medios. </a:t>
            </a:r>
          </a:p>
          <a:p>
            <a:pPr algn="just" marL="604523" indent="-302261" lvl="1">
              <a:lnSpc>
                <a:spcPts val="3920"/>
              </a:lnSpc>
              <a:buAutoNum type="arabicPeriod" startAt="1"/>
            </a:pPr>
            <a:r>
              <a:rPr lang="en-US" sz="2800">
                <a:solidFill>
                  <a:srgbClr val="ECE4D9"/>
                </a:solidFill>
                <a:latin typeface="Roca One"/>
                <a:ea typeface="Roca One"/>
                <a:cs typeface="Roca One"/>
                <a:sym typeface="Roca One"/>
              </a:rPr>
              <a:t> Apoyo solidario por intermedio de convivencia escolar por situación socioeconómica. </a:t>
            </a:r>
          </a:p>
          <a:p>
            <a:pPr algn="just">
              <a:lnSpc>
                <a:spcPts val="3920"/>
              </a:lnSpc>
            </a:pPr>
            <a:r>
              <a:rPr lang="en-US" sz="2800">
                <a:solidFill>
                  <a:srgbClr val="ECE4D9"/>
                </a:solidFill>
                <a:latin typeface="Roca One"/>
                <a:ea typeface="Roca One"/>
                <a:cs typeface="Roca One"/>
                <a:sym typeface="Roca One"/>
              </a:rPr>
              <a:t> Financiamiento desayunos SIMCE.</a:t>
            </a:r>
          </a:p>
          <a:p>
            <a:pPr algn="just">
              <a:lnSpc>
                <a:spcPts val="3920"/>
              </a:lnSpc>
            </a:pPr>
          </a:p>
          <a:p>
            <a:pPr algn="just">
              <a:lnSpc>
                <a:spcPts val="3920"/>
              </a:lnSpc>
            </a:pPr>
            <a:r>
              <a:rPr lang="en-US" sz="2800">
                <a:solidFill>
                  <a:srgbClr val="ECE4D9"/>
                </a:solidFill>
                <a:latin typeface="Roca One"/>
                <a:ea typeface="Roca One"/>
                <a:cs typeface="Roca One"/>
                <a:sym typeface="Roca One"/>
              </a:rPr>
              <a:t>Mayor detalle debe entregar en cuenta pública 2025 a asamblea de presidentes. </a:t>
            </a:r>
          </a:p>
          <a:p>
            <a:pPr algn="l">
              <a:lnSpc>
                <a:spcPts val="3920"/>
              </a:lnSpc>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4312741" y="684847"/>
            <a:ext cx="966251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Relaciones Humanas laborales </a:t>
            </a:r>
          </a:p>
        </p:txBody>
      </p:sp>
      <p:sp>
        <p:nvSpPr>
          <p:cNvPr name="TextBox 4" id="4"/>
          <p:cNvSpPr txBox="true"/>
          <p:nvPr/>
        </p:nvSpPr>
        <p:spPr>
          <a:xfrm rot="0">
            <a:off x="1246350" y="2077085"/>
            <a:ext cx="16012950" cy="718121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ECE4D9"/>
                </a:solidFill>
                <a:latin typeface="Roca One"/>
                <a:ea typeface="Roca One"/>
                <a:cs typeface="Roca One"/>
                <a:sym typeface="Roca One"/>
              </a:rPr>
              <a:t>Organización interna del establecimiento, integrada por un representante de FUPEC, Evelyn Caris, un representante del cuerpo docente ,</a:t>
            </a:r>
            <a:r>
              <a:rPr lang="en-US" sz="3399">
                <a:solidFill>
                  <a:srgbClr val="ECE4D9"/>
                </a:solidFill>
                <a:latin typeface="Roca One"/>
                <a:ea typeface="Roca One"/>
                <a:cs typeface="Roca One"/>
                <a:sym typeface="Roca One"/>
              </a:rPr>
              <a:t>Jorge Cobarruvias y Makarena Madariaga, por parte de los asistentes de la educación, quienes lideran acciones orientadas a fortalecer el clima laboral y el bienestar de los trabajadores.</a:t>
            </a:r>
          </a:p>
          <a:p>
            <a:pPr algn="l">
              <a:lnSpc>
                <a:spcPts val="4759"/>
              </a:lnSpc>
            </a:pPr>
          </a:p>
          <a:p>
            <a:pPr algn="l" marL="734059" indent="-367030" lvl="1">
              <a:lnSpc>
                <a:spcPts val="4759"/>
              </a:lnSpc>
              <a:buFont typeface="Arial"/>
              <a:buChar char="•"/>
            </a:pPr>
            <a:r>
              <a:rPr lang="en-US" sz="3399">
                <a:solidFill>
                  <a:srgbClr val="ECE4D9"/>
                </a:solidFill>
                <a:latin typeface="Roca One"/>
                <a:ea typeface="Roca One"/>
                <a:cs typeface="Roca One"/>
                <a:sym typeface="Roca One"/>
              </a:rPr>
              <a:t>Entre sus principales acciones en este 2025, destacaron:</a:t>
            </a:r>
          </a:p>
          <a:p>
            <a:pPr algn="l" marL="734059" indent="-367030" lvl="1">
              <a:lnSpc>
                <a:spcPts val="4759"/>
              </a:lnSpc>
              <a:buAutoNum type="arabicPeriod" startAt="1"/>
            </a:pPr>
            <a:r>
              <a:rPr lang="en-US" sz="3399">
                <a:solidFill>
                  <a:srgbClr val="ECE4D9"/>
                </a:solidFill>
                <a:latin typeface="Roca One"/>
                <a:ea typeface="Roca One"/>
                <a:cs typeface="Roca One"/>
                <a:sym typeface="Roca One"/>
              </a:rPr>
              <a:t>Organización actividad término de año escolar</a:t>
            </a:r>
          </a:p>
          <a:p>
            <a:pPr algn="l" marL="734059" indent="-367030" lvl="1">
              <a:lnSpc>
                <a:spcPts val="4759"/>
              </a:lnSpc>
              <a:buAutoNum type="arabicPeriod" startAt="1"/>
            </a:pPr>
            <a:r>
              <a:rPr lang="en-US" sz="3399">
                <a:solidFill>
                  <a:srgbClr val="ECE4D9"/>
                </a:solidFill>
                <a:latin typeface="Roca One"/>
                <a:ea typeface="Roca One"/>
                <a:cs typeface="Roca One"/>
                <a:sym typeface="Roca One"/>
              </a:rPr>
              <a:t>Día del profesor y asistente de la educación. </a:t>
            </a:r>
          </a:p>
          <a:p>
            <a:pPr algn="l" marL="734059" indent="-367030" lvl="1">
              <a:lnSpc>
                <a:spcPts val="4759"/>
              </a:lnSpc>
              <a:buAutoNum type="arabicPeriod" startAt="1"/>
            </a:pPr>
            <a:r>
              <a:rPr lang="en-US" sz="3399">
                <a:solidFill>
                  <a:srgbClr val="ECE4D9"/>
                </a:solidFill>
                <a:latin typeface="Roca One"/>
                <a:ea typeface="Roca One"/>
                <a:cs typeface="Roca One"/>
                <a:sym typeface="Roca One"/>
              </a:rPr>
              <a:t>Fiesta navidad familiar</a:t>
            </a:r>
          </a:p>
          <a:p>
            <a:pPr algn="l" marL="734059" indent="-367030" lvl="1">
              <a:lnSpc>
                <a:spcPts val="4759"/>
              </a:lnSpc>
              <a:buAutoNum type="arabicPeriod" startAt="1"/>
            </a:pPr>
            <a:r>
              <a:rPr lang="en-US" sz="3399">
                <a:solidFill>
                  <a:srgbClr val="ECE4D9"/>
                </a:solidFill>
                <a:latin typeface="Roca One"/>
                <a:ea typeface="Roca One"/>
                <a:cs typeface="Roca One"/>
                <a:sym typeface="Roca One"/>
              </a:rPr>
              <a:t>Conmemoraciones: Cumpleaños, día del trabajador, Fiestas patrias, etc. </a:t>
            </a:r>
          </a:p>
          <a:p>
            <a:pPr algn="l">
              <a:lnSpc>
                <a:spcPts val="4759"/>
              </a:lnSpc>
            </a:pPr>
            <a:r>
              <a:rPr lang="en-US" sz="3399">
                <a:solidFill>
                  <a:srgbClr val="ECE4D9"/>
                </a:solidFill>
                <a:latin typeface="Roca One"/>
                <a:ea typeface="Roca One"/>
                <a:cs typeface="Roca One"/>
                <a:sym typeface="Roca One"/>
              </a:rPr>
              <a:t> </a:t>
            </a:r>
          </a:p>
        </p:txBody>
      </p:sp>
      <p:sp>
        <p:nvSpPr>
          <p:cNvPr name="Freeform 5" id="5"/>
          <p:cNvSpPr/>
          <p:nvPr/>
        </p:nvSpPr>
        <p:spPr>
          <a:xfrm flipH="false" flipV="false" rot="0">
            <a:off x="15438840" y="8167349"/>
            <a:ext cx="3205620" cy="3037325"/>
          </a:xfrm>
          <a:custGeom>
            <a:avLst/>
            <a:gdLst/>
            <a:ahLst/>
            <a:cxnLst/>
            <a:rect r="r" b="b" t="t" l="l"/>
            <a:pathLst>
              <a:path h="3037325" w="3205620">
                <a:moveTo>
                  <a:pt x="0" y="0"/>
                </a:moveTo>
                <a:lnTo>
                  <a:pt x="3205620" y="0"/>
                </a:lnTo>
                <a:lnTo>
                  <a:pt x="3205620" y="3037325"/>
                </a:lnTo>
                <a:lnTo>
                  <a:pt x="0" y="30373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536746" y="684847"/>
            <a:ext cx="689907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Comité Paritario ICLA </a:t>
            </a:r>
          </a:p>
        </p:txBody>
      </p:sp>
      <p:sp>
        <p:nvSpPr>
          <p:cNvPr name="TextBox 4" id="4"/>
          <p:cNvSpPr txBox="true"/>
          <p:nvPr/>
        </p:nvSpPr>
        <p:spPr>
          <a:xfrm rot="0">
            <a:off x="327531" y="1842492"/>
            <a:ext cx="17181932" cy="7843520"/>
          </a:xfrm>
          <a:prstGeom prst="rect">
            <a:avLst/>
          </a:prstGeom>
        </p:spPr>
        <p:txBody>
          <a:bodyPr anchor="t" rtlCol="false" tIns="0" lIns="0" bIns="0" rIns="0">
            <a:spAutoFit/>
          </a:bodyPr>
          <a:lstStyle/>
          <a:p>
            <a:pPr algn="just" marL="690881" indent="-345440" lvl="1">
              <a:lnSpc>
                <a:spcPts val="4480"/>
              </a:lnSpc>
              <a:buFont typeface="Arial"/>
              <a:buChar char="•"/>
            </a:pPr>
            <a:r>
              <a:rPr lang="en-US" sz="3200">
                <a:solidFill>
                  <a:srgbClr val="ECE4D9"/>
                </a:solidFill>
                <a:latin typeface="Roca One"/>
                <a:ea typeface="Roca One"/>
                <a:cs typeface="Roca One"/>
                <a:sym typeface="Roca One"/>
              </a:rPr>
              <a:t>Comité integrado por funcionarios del establecimiento, es dirigido por Viviana Pinto, cuyo propósito es prevenir accidentes del trabajo y enfermedades profesionales, promoviendo condiciones lab</a:t>
            </a:r>
            <a:r>
              <a:rPr lang="en-US" sz="3200">
                <a:solidFill>
                  <a:srgbClr val="ECE4D9"/>
                </a:solidFill>
                <a:latin typeface="Roca One"/>
                <a:ea typeface="Roca One"/>
                <a:cs typeface="Roca One"/>
                <a:sym typeface="Roca One"/>
              </a:rPr>
              <a:t>orales seguras y saludables.</a:t>
            </a:r>
          </a:p>
          <a:p>
            <a:pPr algn="just">
              <a:lnSpc>
                <a:spcPts val="4480"/>
              </a:lnSpc>
            </a:pPr>
          </a:p>
          <a:p>
            <a:pPr algn="just">
              <a:lnSpc>
                <a:spcPts val="4480"/>
              </a:lnSpc>
            </a:pPr>
            <a:r>
              <a:rPr lang="en-US" sz="3200">
                <a:solidFill>
                  <a:srgbClr val="ECE4D9"/>
                </a:solidFill>
                <a:latin typeface="Roca One"/>
                <a:ea typeface="Roca One"/>
                <a:cs typeface="Roca One"/>
                <a:sym typeface="Roca One"/>
              </a:rPr>
              <a:t>Actividades durante el año:</a:t>
            </a:r>
          </a:p>
          <a:p>
            <a:pPr algn="just">
              <a:lnSpc>
                <a:spcPts val="4480"/>
              </a:lnSpc>
            </a:pP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2 reuniones de </a:t>
            </a:r>
            <a:r>
              <a:rPr lang="en-US" sz="3200">
                <a:solidFill>
                  <a:srgbClr val="ECE4D9"/>
                </a:solidFill>
                <a:latin typeface="Roca One"/>
                <a:ea typeface="Roca One"/>
                <a:cs typeface="Roca One"/>
                <a:sym typeface="Roca One"/>
              </a:rPr>
              <a:t>coordinación con ACHS.</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9 reuniones ordinarias período 2025.</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A</a:t>
            </a:r>
            <a:r>
              <a:rPr lang="en-US" sz="3200">
                <a:solidFill>
                  <a:srgbClr val="ECE4D9"/>
                </a:solidFill>
                <a:latin typeface="Roca One"/>
                <a:ea typeface="Roca One"/>
                <a:cs typeface="Roca One"/>
                <a:sym typeface="Roca One"/>
              </a:rPr>
              <a:t>plicación del Cuestionario CEAL-SM/SUSESO, instrumento destinado a identificar y evaluar los riesgos psicosociales presentes en el entorno laboral.</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 Implementación de medidas encuesta de riesgo psicosociales.</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Capacitación uso desfibrilador. </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Gestión habilitación luces de emergencia en dependencias del establecimiento año 2025, gestión realizada por FUPEC y complementada este 2026.</a:t>
            </a:r>
          </a:p>
        </p:txBody>
      </p:sp>
      <p:sp>
        <p:nvSpPr>
          <p:cNvPr name="Freeform 5" id="5"/>
          <p:cNvSpPr/>
          <p:nvPr/>
        </p:nvSpPr>
        <p:spPr>
          <a:xfrm flipH="false" flipV="false" rot="0">
            <a:off x="16425642" y="8468409"/>
            <a:ext cx="1667316" cy="1579782"/>
          </a:xfrm>
          <a:custGeom>
            <a:avLst/>
            <a:gdLst/>
            <a:ahLst/>
            <a:cxnLst/>
            <a:rect r="r" b="b" t="t" l="l"/>
            <a:pathLst>
              <a:path h="1579782" w="1667316">
                <a:moveTo>
                  <a:pt x="0" y="0"/>
                </a:moveTo>
                <a:lnTo>
                  <a:pt x="1667316" y="0"/>
                </a:lnTo>
                <a:lnTo>
                  <a:pt x="1667316" y="1579782"/>
                </a:lnTo>
                <a:lnTo>
                  <a:pt x="0" y="15797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4254550" y="684847"/>
            <a:ext cx="9778901"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Sindicato de trabajadores ICLA  </a:t>
            </a:r>
          </a:p>
        </p:txBody>
      </p:sp>
      <p:sp>
        <p:nvSpPr>
          <p:cNvPr name="TextBox 4" id="4"/>
          <p:cNvSpPr txBox="true"/>
          <p:nvPr/>
        </p:nvSpPr>
        <p:spPr>
          <a:xfrm rot="0">
            <a:off x="1028700" y="1670050"/>
            <a:ext cx="16012950" cy="9641205"/>
          </a:xfrm>
          <a:prstGeom prst="rect">
            <a:avLst/>
          </a:prstGeom>
        </p:spPr>
        <p:txBody>
          <a:bodyPr anchor="t" rtlCol="false" tIns="0" lIns="0" bIns="0" rIns="0">
            <a:spAutoFit/>
          </a:bodyPr>
          <a:lstStyle/>
          <a:p>
            <a:pPr algn="just" marL="690881" indent="-345440" lvl="1">
              <a:lnSpc>
                <a:spcPts val="4480"/>
              </a:lnSpc>
              <a:buFont typeface="Arial"/>
              <a:buChar char="•"/>
            </a:pPr>
            <a:r>
              <a:rPr lang="en-US" sz="3200">
                <a:solidFill>
                  <a:srgbClr val="ECE4D9"/>
                </a:solidFill>
                <a:latin typeface="Roca One"/>
                <a:ea typeface="Roca One"/>
                <a:cs typeface="Roca One"/>
                <a:sym typeface="Roca One"/>
              </a:rPr>
              <a:t>La organización sindical entre sus directivos se encuentran nuestra asistente de la educación Priscila López y profesora Cindy Tapia, quienes representan activamente a sus socios y velan por el cumplimiento de los acuerdos alcanzados.</a:t>
            </a:r>
          </a:p>
          <a:p>
            <a:pPr algn="just">
              <a:lnSpc>
                <a:spcPts val="4480"/>
              </a:lnSpc>
            </a:pP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La Asociación de Trabajadores tiene como objetivo promover y resguardar los intereses laborales y profesionales de sus 48 socios, orientando su labor a la obtención de mejoras en las condiciones de trabajo y al fortalecimiento del bienestar personal y laboral de cada uno de ellos. </a:t>
            </a:r>
          </a:p>
          <a:p>
            <a:pPr algn="just">
              <a:lnSpc>
                <a:spcPts val="4480"/>
              </a:lnSpc>
            </a:pP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2 reuniones ordinarias durante el año escolar. </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Recepción de aportes de Fupec por acuerdo sindicales, Día del trabajador, Fiestas Patrias, Día del Profesor y Asistente de la educación. </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Tramitación de solicitudes de capacitación y ayudas solidarias. </a:t>
            </a:r>
          </a:p>
          <a:p>
            <a:pPr algn="just" marL="690881" indent="-345440" lvl="1">
              <a:lnSpc>
                <a:spcPts val="4480"/>
              </a:lnSpc>
              <a:buFont typeface="Arial"/>
              <a:buChar char="•"/>
            </a:pPr>
            <a:r>
              <a:rPr lang="en-US" sz="3200">
                <a:solidFill>
                  <a:srgbClr val="ECE4D9"/>
                </a:solidFill>
                <a:latin typeface="Roca One"/>
                <a:ea typeface="Roca One"/>
                <a:cs typeface="Roca One"/>
                <a:sym typeface="Roca One"/>
              </a:rPr>
              <a:t>Verificación del cumplimiento de contrato colectivo y leyes laborales. </a:t>
            </a:r>
          </a:p>
          <a:p>
            <a:pPr algn="just">
              <a:lnSpc>
                <a:spcPts val="5039"/>
              </a:lnSpc>
            </a:pPr>
          </a:p>
          <a:p>
            <a:pPr algn="l">
              <a:lnSpc>
                <a:spcPts val="4759"/>
              </a:lnSpc>
            </a:pPr>
          </a:p>
        </p:txBody>
      </p:sp>
      <p:sp>
        <p:nvSpPr>
          <p:cNvPr name="Freeform 5" id="5"/>
          <p:cNvSpPr/>
          <p:nvPr/>
        </p:nvSpPr>
        <p:spPr>
          <a:xfrm flipH="false" flipV="false" rot="0">
            <a:off x="15438840" y="8273930"/>
            <a:ext cx="3205620" cy="3037325"/>
          </a:xfrm>
          <a:custGeom>
            <a:avLst/>
            <a:gdLst/>
            <a:ahLst/>
            <a:cxnLst/>
            <a:rect r="r" b="b" t="t" l="l"/>
            <a:pathLst>
              <a:path h="3037325" w="3205620">
                <a:moveTo>
                  <a:pt x="0" y="0"/>
                </a:moveTo>
                <a:lnTo>
                  <a:pt x="3205620" y="0"/>
                </a:lnTo>
                <a:lnTo>
                  <a:pt x="3205620" y="3037325"/>
                </a:lnTo>
                <a:lnTo>
                  <a:pt x="0" y="30373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3843694" y="676656"/>
            <a:ext cx="6719590" cy="637412"/>
          </a:xfrm>
          <a:prstGeom prst="rect">
            <a:avLst/>
          </a:prstGeom>
        </p:spPr>
        <p:txBody>
          <a:bodyPr anchor="t" rtlCol="false" tIns="0" lIns="0" bIns="0" rIns="0">
            <a:spAutoFit/>
          </a:bodyPr>
          <a:lstStyle/>
          <a:p>
            <a:pPr algn="ctr">
              <a:lnSpc>
                <a:spcPts val="5292"/>
              </a:lnSpc>
              <a:spcBef>
                <a:spcPct val="0"/>
              </a:spcBef>
            </a:pPr>
            <a:r>
              <a:rPr lang="en-US" sz="3780">
                <a:solidFill>
                  <a:srgbClr val="ECE4D9"/>
                </a:solidFill>
                <a:latin typeface="Roca One"/>
                <a:ea typeface="Roca One"/>
                <a:cs typeface="Roca One"/>
                <a:sym typeface="Roca One"/>
              </a:rPr>
              <a:t>Iniciativas y aportes de F</a:t>
            </a:r>
            <a:r>
              <a:rPr lang="en-US" sz="3780">
                <a:solidFill>
                  <a:srgbClr val="ECE4D9"/>
                </a:solidFill>
                <a:latin typeface="Roca One"/>
                <a:ea typeface="Roca One"/>
                <a:cs typeface="Roca One"/>
                <a:sym typeface="Roca One"/>
              </a:rPr>
              <a:t>upec </a:t>
            </a:r>
          </a:p>
        </p:txBody>
      </p:sp>
      <p:sp>
        <p:nvSpPr>
          <p:cNvPr name="TextBox 4" id="4"/>
          <p:cNvSpPr txBox="true"/>
          <p:nvPr/>
        </p:nvSpPr>
        <p:spPr>
          <a:xfrm rot="0">
            <a:off x="322131" y="2326769"/>
            <a:ext cx="17965869" cy="6931531"/>
          </a:xfrm>
          <a:prstGeom prst="rect">
            <a:avLst/>
          </a:prstGeom>
        </p:spPr>
        <p:txBody>
          <a:bodyPr anchor="t" rtlCol="false" tIns="0" lIns="0" bIns="0" rIns="0">
            <a:spAutoFit/>
          </a:bodyPr>
          <a:lstStyle/>
          <a:p>
            <a:pPr algn="l" marL="664984" indent="-332492" lvl="1">
              <a:lnSpc>
                <a:spcPts val="4312"/>
              </a:lnSpc>
              <a:buAutoNum type="arabicPeriod" startAt="1"/>
            </a:pPr>
            <a:r>
              <a:rPr lang="en-US" sz="3080">
                <a:solidFill>
                  <a:srgbClr val="ECE4D9"/>
                </a:solidFill>
                <a:latin typeface="Roca One"/>
                <a:ea typeface="Roca One"/>
                <a:cs typeface="Roca One"/>
                <a:sym typeface="Roca One"/>
              </a:rPr>
              <a:t>Contratación programa de bienestar de docentes y asistentes de la educación Movinexo.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Cumplimiento de compromisos asumidos en contrato colectivo 2024. Aportes para actividades de bienestar.</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Contratación psicólogo educacional a tiempo completo.</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Contratación profesor volante de apoyo matemático y eventualidades programáticas. </a:t>
            </a:r>
            <a:r>
              <a:rPr lang="en-US" sz="3080">
                <a:solidFill>
                  <a:srgbClr val="ECE4D9"/>
                </a:solidFill>
                <a:latin typeface="Roca One"/>
                <a:ea typeface="Roca One"/>
                <a:cs typeface="Roca One"/>
                <a:sym typeface="Roca One"/>
              </a:rPr>
              <a:t>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 Aporte a relaciones humanas una vez al año.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Pago de costos de capacitación hasta 5 por año con un tope de 300.000 pesos.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 Pago bono incentivo bienios a Asistentes de la educación.</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Reparaciones en cocina supervisión Seremi, arreglo de piso, desagüe, etc.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 Fortalecimiento de Convivencia Escolar, aumento de horas para encargada de convivencia escolar 38 hrs.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Financiamiento de salida pedagógica de 4tos medios universidades de Región de Valparaíso. </a:t>
            </a:r>
          </a:p>
          <a:p>
            <a:pPr algn="l">
              <a:lnSpc>
                <a:spcPts val="3332"/>
              </a:lnSpc>
              <a:spcBef>
                <a:spcPct val="0"/>
              </a:spcBef>
            </a:pPr>
            <a:r>
              <a:rPr lang="en-US" sz="2380">
                <a:solidFill>
                  <a:srgbClr val="ECE4D9"/>
                </a:solidFill>
                <a:latin typeface="Roca One"/>
                <a:ea typeface="Roca One"/>
                <a:cs typeface="Roca One"/>
                <a:sym typeface="Roca One"/>
              </a:rPr>
              <a:t> </a:t>
            </a:r>
          </a:p>
        </p:txBody>
      </p:sp>
      <p:sp>
        <p:nvSpPr>
          <p:cNvPr name="Freeform 5" id="5"/>
          <p:cNvSpPr/>
          <p:nvPr/>
        </p:nvSpPr>
        <p:spPr>
          <a:xfrm flipH="false" flipV="false" rot="0">
            <a:off x="11428331" y="463297"/>
            <a:ext cx="5426898" cy="1701543"/>
          </a:xfrm>
          <a:custGeom>
            <a:avLst/>
            <a:gdLst/>
            <a:ahLst/>
            <a:cxnLst/>
            <a:rect r="r" b="b" t="t" l="l"/>
            <a:pathLst>
              <a:path h="1701543" w="5426898">
                <a:moveTo>
                  <a:pt x="0" y="0"/>
                </a:moveTo>
                <a:lnTo>
                  <a:pt x="5426898" y="0"/>
                </a:lnTo>
                <a:lnTo>
                  <a:pt x="5426898" y="1701543"/>
                </a:lnTo>
                <a:lnTo>
                  <a:pt x="0" y="1701543"/>
                </a:lnTo>
                <a:lnTo>
                  <a:pt x="0" y="0"/>
                </a:lnTo>
                <a:close/>
              </a:path>
            </a:pathLst>
          </a:custGeom>
          <a:blipFill>
            <a:blip r:embed="rId3"/>
            <a:stretch>
              <a:fillRect l="-8429" t="-4320" r="-8429"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3843694" y="676656"/>
            <a:ext cx="6719590" cy="637412"/>
          </a:xfrm>
          <a:prstGeom prst="rect">
            <a:avLst/>
          </a:prstGeom>
        </p:spPr>
        <p:txBody>
          <a:bodyPr anchor="t" rtlCol="false" tIns="0" lIns="0" bIns="0" rIns="0">
            <a:spAutoFit/>
          </a:bodyPr>
          <a:lstStyle/>
          <a:p>
            <a:pPr algn="ctr">
              <a:lnSpc>
                <a:spcPts val="5292"/>
              </a:lnSpc>
              <a:spcBef>
                <a:spcPct val="0"/>
              </a:spcBef>
            </a:pPr>
            <a:r>
              <a:rPr lang="en-US" sz="3780">
                <a:solidFill>
                  <a:srgbClr val="ECE4D9"/>
                </a:solidFill>
                <a:latin typeface="Roca One"/>
                <a:ea typeface="Roca One"/>
                <a:cs typeface="Roca One"/>
                <a:sym typeface="Roca One"/>
              </a:rPr>
              <a:t>Iniciativas y aportes de F</a:t>
            </a:r>
            <a:r>
              <a:rPr lang="en-US" sz="3780">
                <a:solidFill>
                  <a:srgbClr val="ECE4D9"/>
                </a:solidFill>
                <a:latin typeface="Roca One"/>
                <a:ea typeface="Roca One"/>
                <a:cs typeface="Roca One"/>
                <a:sym typeface="Roca One"/>
              </a:rPr>
              <a:t>upec </a:t>
            </a:r>
          </a:p>
        </p:txBody>
      </p:sp>
      <p:sp>
        <p:nvSpPr>
          <p:cNvPr name="TextBox 4" id="4"/>
          <p:cNvSpPr txBox="true"/>
          <p:nvPr/>
        </p:nvSpPr>
        <p:spPr>
          <a:xfrm rot="0">
            <a:off x="161065" y="2330983"/>
            <a:ext cx="17965869" cy="7414767"/>
          </a:xfrm>
          <a:prstGeom prst="rect">
            <a:avLst/>
          </a:prstGeom>
        </p:spPr>
        <p:txBody>
          <a:bodyPr anchor="t" rtlCol="false" tIns="0" lIns="0" bIns="0" rIns="0">
            <a:spAutoFit/>
          </a:bodyPr>
          <a:lstStyle/>
          <a:p>
            <a:pPr algn="l">
              <a:lnSpc>
                <a:spcPts val="4592"/>
              </a:lnSpc>
            </a:pPr>
          </a:p>
          <a:p>
            <a:pPr algn="l">
              <a:lnSpc>
                <a:spcPts val="5432"/>
              </a:lnSpc>
              <a:spcBef>
                <a:spcPct val="0"/>
              </a:spcBef>
            </a:pPr>
            <a:r>
              <a:rPr lang="en-US" sz="3880">
                <a:solidFill>
                  <a:srgbClr val="ECE4D9"/>
                </a:solidFill>
                <a:latin typeface="Roca One"/>
                <a:ea typeface="Roca One"/>
                <a:cs typeface="Roca One"/>
                <a:sym typeface="Roca One"/>
              </a:rPr>
              <a:t> 11. </a:t>
            </a:r>
            <a:r>
              <a:rPr lang="en-US" sz="3880">
                <a:solidFill>
                  <a:srgbClr val="ECE4D9"/>
                </a:solidFill>
                <a:latin typeface="Roca One"/>
                <a:ea typeface="Roca One"/>
                <a:cs typeface="Roca One"/>
                <a:sym typeface="Roca One"/>
              </a:rPr>
              <a:t>Compra de indumentaria para talleres de voley y handboll. </a:t>
            </a:r>
          </a:p>
          <a:p>
            <a:pPr algn="l" marL="837700" indent="-418850" lvl="1">
              <a:lnSpc>
                <a:spcPts val="5432"/>
              </a:lnSpc>
              <a:spcBef>
                <a:spcPct val="0"/>
              </a:spcBef>
              <a:buAutoNum type="arabicPeriod" startAt="1"/>
            </a:pPr>
            <a:r>
              <a:rPr lang="en-US" sz="3880">
                <a:solidFill>
                  <a:srgbClr val="ECE4D9"/>
                </a:solidFill>
                <a:latin typeface="Roca One"/>
                <a:ea typeface="Roca One"/>
                <a:cs typeface="Roca One"/>
                <a:sym typeface="Roca One"/>
              </a:rPr>
              <a:t>Financiamiento Feria de ciencias, Semana TP, Puertas abiertas, Licenciatura y Titulación. </a:t>
            </a:r>
          </a:p>
          <a:p>
            <a:pPr algn="l" marL="837700" indent="-418850" lvl="1">
              <a:lnSpc>
                <a:spcPts val="5432"/>
              </a:lnSpc>
              <a:spcBef>
                <a:spcPct val="0"/>
              </a:spcBef>
              <a:buAutoNum type="arabicPeriod" startAt="1"/>
            </a:pPr>
            <a:r>
              <a:rPr lang="en-US" sz="3880">
                <a:solidFill>
                  <a:srgbClr val="ECE4D9"/>
                </a:solidFill>
                <a:latin typeface="Roca One"/>
                <a:ea typeface="Roca One"/>
                <a:cs typeface="Roca One"/>
                <a:sym typeface="Roca One"/>
              </a:rPr>
              <a:t>Gastos de representación reuniones y vínculos sociedad civil. </a:t>
            </a:r>
          </a:p>
          <a:p>
            <a:pPr algn="l">
              <a:lnSpc>
                <a:spcPts val="5432"/>
              </a:lnSpc>
              <a:spcBef>
                <a:spcPct val="0"/>
              </a:spcBef>
            </a:pPr>
            <a:r>
              <a:rPr lang="en-US" sz="3880">
                <a:solidFill>
                  <a:srgbClr val="ECE4D9"/>
                </a:solidFill>
                <a:latin typeface="Roca One"/>
                <a:ea typeface="Roca One"/>
                <a:cs typeface="Roca One"/>
                <a:sym typeface="Roca One"/>
              </a:rPr>
              <a:t> 14. Financiamiento de software Softland, CISCO, Inspection, Red College. </a:t>
            </a:r>
          </a:p>
          <a:p>
            <a:pPr algn="l" marL="837700" indent="-418850" lvl="1">
              <a:lnSpc>
                <a:spcPts val="5432"/>
              </a:lnSpc>
              <a:spcBef>
                <a:spcPct val="0"/>
              </a:spcBef>
              <a:buAutoNum type="arabicPeriod" startAt="1"/>
            </a:pPr>
            <a:r>
              <a:rPr lang="en-US" sz="3880">
                <a:solidFill>
                  <a:srgbClr val="ECE4D9"/>
                </a:solidFill>
                <a:latin typeface="Roca One"/>
                <a:ea typeface="Roca One"/>
                <a:cs typeface="Roca One"/>
                <a:sym typeface="Roca One"/>
              </a:rPr>
              <a:t>Suscripción periodico diario, fortalecimiento Cra compra de libros y textos. </a:t>
            </a:r>
          </a:p>
          <a:p>
            <a:pPr algn="l">
              <a:lnSpc>
                <a:spcPts val="5432"/>
              </a:lnSpc>
              <a:spcBef>
                <a:spcPct val="0"/>
              </a:spcBef>
            </a:pPr>
            <a:r>
              <a:rPr lang="en-US" sz="3880">
                <a:solidFill>
                  <a:srgbClr val="ECE4D9"/>
                </a:solidFill>
                <a:latin typeface="Roca One"/>
                <a:ea typeface="Roca One"/>
                <a:cs typeface="Roca One"/>
                <a:sym typeface="Roca One"/>
              </a:rPr>
              <a:t> 16. Beneficio de agua y elementos de oficina para trabajadores, etc.  Gastos comunes y reparaciones semanales.</a:t>
            </a:r>
          </a:p>
          <a:p>
            <a:pPr algn="l">
              <a:lnSpc>
                <a:spcPts val="5432"/>
              </a:lnSpc>
              <a:spcBef>
                <a:spcPct val="0"/>
              </a:spcBef>
            </a:pPr>
            <a:r>
              <a:rPr lang="en-US" sz="3880">
                <a:solidFill>
                  <a:srgbClr val="ECE4D9"/>
                </a:solidFill>
                <a:latin typeface="Roca One"/>
                <a:ea typeface="Roca One"/>
                <a:cs typeface="Roca One"/>
                <a:sym typeface="Roca One"/>
              </a:rPr>
              <a:t> etc. </a:t>
            </a:r>
          </a:p>
        </p:txBody>
      </p:sp>
      <p:sp>
        <p:nvSpPr>
          <p:cNvPr name="Freeform 5" id="5"/>
          <p:cNvSpPr/>
          <p:nvPr/>
        </p:nvSpPr>
        <p:spPr>
          <a:xfrm flipH="false" flipV="false" rot="0">
            <a:off x="11428331" y="463297"/>
            <a:ext cx="5426898" cy="1701543"/>
          </a:xfrm>
          <a:custGeom>
            <a:avLst/>
            <a:gdLst/>
            <a:ahLst/>
            <a:cxnLst/>
            <a:rect r="r" b="b" t="t" l="l"/>
            <a:pathLst>
              <a:path h="1701543" w="5426898">
                <a:moveTo>
                  <a:pt x="0" y="0"/>
                </a:moveTo>
                <a:lnTo>
                  <a:pt x="5426898" y="0"/>
                </a:lnTo>
                <a:lnTo>
                  <a:pt x="5426898" y="1701543"/>
                </a:lnTo>
                <a:lnTo>
                  <a:pt x="0" y="1701543"/>
                </a:lnTo>
                <a:lnTo>
                  <a:pt x="0" y="0"/>
                </a:lnTo>
                <a:close/>
              </a:path>
            </a:pathLst>
          </a:custGeom>
          <a:blipFill>
            <a:blip r:embed="rId3"/>
            <a:stretch>
              <a:fillRect l="-8429" t="-4320" r="-8429"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2261629" y="2214613"/>
            <a:ext cx="13058755" cy="4823678"/>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¿Cuáles fueron las proyecciones</a:t>
            </a:r>
          </a:p>
          <a:p>
            <a:pPr algn="ctr">
              <a:lnSpc>
                <a:spcPts val="11808"/>
              </a:lnSpc>
            </a:pPr>
            <a:r>
              <a:rPr lang="en-US" sz="8434">
                <a:solidFill>
                  <a:srgbClr val="FFFFFF"/>
                </a:solidFill>
                <a:latin typeface="Wonderful Branding"/>
                <a:ea typeface="Wonderful Branding"/>
                <a:cs typeface="Wonderful Branding"/>
                <a:sym typeface="Wonderful Branding"/>
              </a:rPr>
              <a:t> para el 2025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0" y="197186"/>
            <a:ext cx="18288000" cy="2024380"/>
          </a:xfrm>
          <a:prstGeom prst="rect">
            <a:avLst/>
          </a:prstGeom>
        </p:spPr>
        <p:txBody>
          <a:bodyPr anchor="t" rtlCol="false" tIns="0" lIns="0" bIns="0" rIns="0">
            <a:spAutoFit/>
          </a:bodyPr>
          <a:lstStyle/>
          <a:p>
            <a:pPr algn="l" marL="1252219" indent="-626110" lvl="1">
              <a:lnSpc>
                <a:spcPts val="8119"/>
              </a:lnSpc>
              <a:spcBef>
                <a:spcPct val="0"/>
              </a:spcBef>
              <a:buAutoNum type="arabicPeriod" startAt="1"/>
            </a:pPr>
            <a:r>
              <a:rPr lang="en-US" sz="5799">
                <a:solidFill>
                  <a:srgbClr val="ECE4D9"/>
                </a:solidFill>
                <a:latin typeface="Roca One"/>
                <a:ea typeface="Roca One"/>
                <a:cs typeface="Roca One"/>
                <a:sym typeface="Roca One"/>
              </a:rPr>
              <a:t>Fortalecimiento del Proyecto Educativo y Sellos Institucionales</a:t>
            </a:r>
          </a:p>
        </p:txBody>
      </p:sp>
      <p:sp>
        <p:nvSpPr>
          <p:cNvPr name="TextBox 4" id="4"/>
          <p:cNvSpPr txBox="true"/>
          <p:nvPr/>
        </p:nvSpPr>
        <p:spPr>
          <a:xfrm rot="0">
            <a:off x="499847" y="2463015"/>
            <a:ext cx="16429286" cy="995680"/>
          </a:xfrm>
          <a:prstGeom prst="rect">
            <a:avLst/>
          </a:prstGeom>
        </p:spPr>
        <p:txBody>
          <a:bodyPr anchor="t" rtlCol="false" tIns="0" lIns="0" bIns="0" rIns="0">
            <a:spAutoFit/>
          </a:bodyPr>
          <a:lstStyle/>
          <a:p>
            <a:pPr algn="ctr">
              <a:lnSpc>
                <a:spcPts val="8119"/>
              </a:lnSpc>
              <a:spcBef>
                <a:spcPct val="0"/>
              </a:spcBef>
            </a:pPr>
            <a:r>
              <a:rPr lang="en-US" sz="5799">
                <a:solidFill>
                  <a:srgbClr val="ECE4D9"/>
                </a:solidFill>
                <a:latin typeface="Roca One"/>
                <a:ea typeface="Roca One"/>
                <a:cs typeface="Roca One"/>
                <a:sym typeface="Roca One"/>
              </a:rPr>
              <a:t> 2. Educación Técnico Profesional de Excelencia</a:t>
            </a:r>
          </a:p>
        </p:txBody>
      </p:sp>
      <p:sp>
        <p:nvSpPr>
          <p:cNvPr name="TextBox 5" id="5"/>
          <p:cNvSpPr txBox="true"/>
          <p:nvPr/>
        </p:nvSpPr>
        <p:spPr>
          <a:xfrm rot="0">
            <a:off x="71109" y="3700145"/>
            <a:ext cx="12280106" cy="995680"/>
          </a:xfrm>
          <a:prstGeom prst="rect">
            <a:avLst/>
          </a:prstGeom>
        </p:spPr>
        <p:txBody>
          <a:bodyPr anchor="t" rtlCol="false" tIns="0" lIns="0" bIns="0" rIns="0">
            <a:spAutoFit/>
          </a:bodyPr>
          <a:lstStyle/>
          <a:p>
            <a:pPr algn="l" marL="1252219" indent="-626110" lvl="1">
              <a:lnSpc>
                <a:spcPts val="8119"/>
              </a:lnSpc>
              <a:spcBef>
                <a:spcPct val="0"/>
              </a:spcBef>
              <a:buAutoNum type="arabicPeriod" startAt="1"/>
            </a:pPr>
            <a:r>
              <a:rPr lang="en-US" sz="5799">
                <a:solidFill>
                  <a:srgbClr val="ECE4D9"/>
                </a:solidFill>
                <a:latin typeface="Roca One"/>
                <a:ea typeface="Roca One"/>
                <a:cs typeface="Roca One"/>
                <a:sym typeface="Roca One"/>
              </a:rPr>
              <a:t>Convivencia Escolar y Bienestar</a:t>
            </a:r>
          </a:p>
        </p:txBody>
      </p:sp>
      <p:sp>
        <p:nvSpPr>
          <p:cNvPr name="TextBox 6" id="6"/>
          <p:cNvSpPr txBox="true"/>
          <p:nvPr/>
        </p:nvSpPr>
        <p:spPr>
          <a:xfrm rot="0">
            <a:off x="0" y="5029200"/>
            <a:ext cx="16430142" cy="3087790"/>
          </a:xfrm>
          <a:prstGeom prst="rect">
            <a:avLst/>
          </a:prstGeom>
        </p:spPr>
        <p:txBody>
          <a:bodyPr anchor="t" rtlCol="false" tIns="0" lIns="0" bIns="0" rIns="0">
            <a:spAutoFit/>
          </a:bodyPr>
          <a:lstStyle/>
          <a:p>
            <a:pPr algn="l" marL="1267010" indent="-633505" lvl="1">
              <a:lnSpc>
                <a:spcPts val="8215"/>
              </a:lnSpc>
              <a:buAutoNum type="arabicPeriod" startAt="1"/>
            </a:pPr>
            <a:r>
              <a:rPr lang="en-US" sz="5868">
                <a:solidFill>
                  <a:srgbClr val="ECE4D9"/>
                </a:solidFill>
                <a:latin typeface="Roca One"/>
                <a:ea typeface="Roca One"/>
                <a:cs typeface="Roca One"/>
                <a:sym typeface="Roca One"/>
              </a:rPr>
              <a:t>Resultados Académicos y Trayectorias Educativas</a:t>
            </a:r>
          </a:p>
          <a:p>
            <a:pPr algn="ctr">
              <a:lnSpc>
                <a:spcPts val="8215"/>
              </a:lnSpc>
              <a:spcBef>
                <a:spcPct val="0"/>
              </a:spcBef>
            </a:pPr>
            <a:r>
              <a:rPr lang="en-US" sz="5868">
                <a:solidFill>
                  <a:srgbClr val="ECE4D9"/>
                </a:solidFill>
                <a:latin typeface="Roca One"/>
                <a:ea typeface="Roca One"/>
                <a:cs typeface="Roca One"/>
                <a:sym typeface="Roca One"/>
              </a:rPr>
              <a:t> </a:t>
            </a:r>
          </a:p>
        </p:txBody>
      </p:sp>
      <p:sp>
        <p:nvSpPr>
          <p:cNvPr name="TextBox 7" id="7"/>
          <p:cNvSpPr txBox="true"/>
          <p:nvPr/>
        </p:nvSpPr>
        <p:spPr>
          <a:xfrm rot="0">
            <a:off x="71109" y="7200559"/>
            <a:ext cx="12641014" cy="995680"/>
          </a:xfrm>
          <a:prstGeom prst="rect">
            <a:avLst/>
          </a:prstGeom>
        </p:spPr>
        <p:txBody>
          <a:bodyPr anchor="t" rtlCol="false" tIns="0" lIns="0" bIns="0" rIns="0">
            <a:spAutoFit/>
          </a:bodyPr>
          <a:lstStyle/>
          <a:p>
            <a:pPr algn="l" marL="1252219" indent="-626110" lvl="1">
              <a:lnSpc>
                <a:spcPts val="8119"/>
              </a:lnSpc>
              <a:spcBef>
                <a:spcPct val="0"/>
              </a:spcBef>
              <a:buAutoNum type="arabicPeriod" startAt="1"/>
            </a:pPr>
            <a:r>
              <a:rPr lang="en-US" sz="5799">
                <a:solidFill>
                  <a:srgbClr val="ECE4D9"/>
                </a:solidFill>
                <a:latin typeface="Roca One"/>
                <a:ea typeface="Roca One"/>
                <a:cs typeface="Roca One"/>
                <a:sym typeface="Roca One"/>
              </a:rPr>
              <a:t>Gestión Pedagógica e Innovación</a:t>
            </a:r>
          </a:p>
        </p:txBody>
      </p:sp>
      <p:sp>
        <p:nvSpPr>
          <p:cNvPr name="TextBox 8" id="8"/>
          <p:cNvSpPr txBox="true"/>
          <p:nvPr/>
        </p:nvSpPr>
        <p:spPr>
          <a:xfrm rot="0">
            <a:off x="71109" y="8703310"/>
            <a:ext cx="14444811" cy="995680"/>
          </a:xfrm>
          <a:prstGeom prst="rect">
            <a:avLst/>
          </a:prstGeom>
        </p:spPr>
        <p:txBody>
          <a:bodyPr anchor="t" rtlCol="false" tIns="0" lIns="0" bIns="0" rIns="0">
            <a:spAutoFit/>
          </a:bodyPr>
          <a:lstStyle/>
          <a:p>
            <a:pPr algn="l" marL="1252219" indent="-626110" lvl="1">
              <a:lnSpc>
                <a:spcPts val="8119"/>
              </a:lnSpc>
              <a:spcBef>
                <a:spcPct val="0"/>
              </a:spcBef>
              <a:buAutoNum type="arabicPeriod" startAt="1"/>
            </a:pPr>
            <a:r>
              <a:rPr lang="en-US" sz="5799">
                <a:solidFill>
                  <a:srgbClr val="ECE4D9"/>
                </a:solidFill>
                <a:latin typeface="Roca One"/>
                <a:ea typeface="Roca One"/>
                <a:cs typeface="Roca One"/>
                <a:sym typeface="Roca One"/>
              </a:rPr>
              <a:t>Deporte, Cultura y Formación Integral</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325171" y="2307923"/>
            <a:ext cx="15934129" cy="620654"/>
          </a:xfrm>
          <a:prstGeom prst="rect">
            <a:avLst/>
          </a:prstGeom>
        </p:spPr>
        <p:txBody>
          <a:bodyPr anchor="t" rtlCol="false" tIns="0" lIns="0" bIns="0" rIns="0">
            <a:spAutoFit/>
          </a:bodyPr>
          <a:lstStyle/>
          <a:p>
            <a:pPr algn="l">
              <a:lnSpc>
                <a:spcPts val="5165"/>
              </a:lnSpc>
              <a:spcBef>
                <a:spcPct val="0"/>
              </a:spcBef>
            </a:pPr>
          </a:p>
        </p:txBody>
      </p:sp>
      <p:sp>
        <p:nvSpPr>
          <p:cNvPr name="TextBox 4" id="4"/>
          <p:cNvSpPr txBox="true"/>
          <p:nvPr/>
        </p:nvSpPr>
        <p:spPr>
          <a:xfrm rot="0">
            <a:off x="1028700" y="198239"/>
            <a:ext cx="15249865" cy="406279"/>
          </a:xfrm>
          <a:prstGeom prst="rect">
            <a:avLst/>
          </a:prstGeom>
        </p:spPr>
        <p:txBody>
          <a:bodyPr anchor="t" rtlCol="false" tIns="0" lIns="0" bIns="0" rIns="0">
            <a:spAutoFit/>
          </a:bodyPr>
          <a:lstStyle/>
          <a:p>
            <a:pPr algn="ctr">
              <a:lnSpc>
                <a:spcPts val="3331"/>
              </a:lnSpc>
              <a:spcBef>
                <a:spcPct val="0"/>
              </a:spcBef>
            </a:pPr>
            <a:r>
              <a:rPr lang="en-US" sz="2379">
                <a:solidFill>
                  <a:srgbClr val="ECE4D9"/>
                </a:solidFill>
                <a:latin typeface="Bree Serif"/>
                <a:ea typeface="Bree Serif"/>
                <a:cs typeface="Bree Serif"/>
                <a:sym typeface="Bree Serif"/>
              </a:rPr>
              <a:t>SALUDO SECRETARIA EJECUTIVA FUPEC:    EVELYN CARIS POBLETE </a:t>
            </a:r>
          </a:p>
        </p:txBody>
      </p:sp>
      <p:sp>
        <p:nvSpPr>
          <p:cNvPr name="TextBox 5" id="5"/>
          <p:cNvSpPr txBox="true"/>
          <p:nvPr/>
        </p:nvSpPr>
        <p:spPr>
          <a:xfrm rot="0">
            <a:off x="289152" y="782011"/>
            <a:ext cx="17709696" cy="9504989"/>
          </a:xfrm>
          <a:prstGeom prst="rect">
            <a:avLst/>
          </a:prstGeom>
        </p:spPr>
        <p:txBody>
          <a:bodyPr anchor="t" rtlCol="false" tIns="0" lIns="0" bIns="0" rIns="0">
            <a:spAutoFit/>
          </a:bodyPr>
          <a:lstStyle/>
          <a:p>
            <a:pPr algn="just">
              <a:lnSpc>
                <a:spcPts val="2957"/>
              </a:lnSpc>
              <a:spcBef>
                <a:spcPct val="0"/>
              </a:spcBef>
            </a:pPr>
            <a:r>
              <a:rPr lang="en-US" sz="2112">
                <a:solidFill>
                  <a:srgbClr val="ECE4D9"/>
                </a:solidFill>
                <a:latin typeface="Bree Serif"/>
                <a:ea typeface="Bree Serif"/>
                <a:cs typeface="Bree Serif"/>
                <a:sym typeface="Bree Serif"/>
              </a:rPr>
              <a:t>Es</a:t>
            </a:r>
            <a:r>
              <a:rPr lang="en-US" sz="2112">
                <a:solidFill>
                  <a:srgbClr val="ECE4D9"/>
                </a:solidFill>
                <a:latin typeface="Bree Serif"/>
                <a:ea typeface="Bree Serif"/>
                <a:cs typeface="Bree Serif"/>
                <a:sym typeface="Bree Serif"/>
              </a:rPr>
              <a:t>timado equipo directivo, docentes, asistentes de la educación, estudiantes, apoderados y comunidad en general:</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Junto con saludar cordialmente, quisiera, en mi calidad de representante legal de la Fundación sostenedora de este establecimiento, expresar nuestro reconocimiento al trabajo realizado durante el período que hoy se rinde cuenta.</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La cuenta anual presentada por el Director no solo da cumplimiento a una obligación normativa, sino que constituye un ejercicio fundamental de transparencia, responsabilidad y compromiso con la comunidad educativa. A través de ella, es posible evidenciar los avances, desafíos y resultados que marcan el quehacer del establecimiento, en coherencia con su proyecto educativo y con los lineamientos del sistema educativo nacional.</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Como sostenedores en el marco del Decreto Ley N° 3.166, nuestro rol es asegurar las condiciones para el adecuado funcionamiento del liceo, promoviendo una gestión eficiente de los recursos, el fortalecimiento de los procesos pedagógicos y el desarrollo integral de nuestros estudiantes. En este sentido, valoramos especialmente el esfuerzo del equipo directivo y de toda la comunidad por avanzar en la mejora continua, particularmente en contextos que exigen adaptación, innovación y compromiso permanente.</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Los logros alcanzados durante este período son reflejo de un trabajo colaborativo, donde cada actor ha contribuido desde su rol al cumplimiento de los objetivos institucionales. Asimismo, los desafíos identificados nos orientan hacia las prioridades que deberán guiar la gestión futura, siempre con el foco en brindar una educación de calidad, pertinente y con sentido de equidad.</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Como Fundación, reafirmamos nuestro compromiso con este proyecto educativo, con sus estudiantes y con toda la comunidad. Seguiremos apoyando las iniciativas que fortalezcan la formación técnico-profesional, el desarrollo de trayectorias educativas significativas y la vinculación con el entorno productivo y social.</a:t>
            </a:r>
          </a:p>
          <a:p>
            <a:pPr algn="just">
              <a:lnSpc>
                <a:spcPts val="2957"/>
              </a:lnSpc>
              <a:spcBef>
                <a:spcPct val="0"/>
              </a:spcBef>
            </a:pPr>
          </a:p>
          <a:p>
            <a:pPr algn="just">
              <a:lnSpc>
                <a:spcPts val="2957"/>
              </a:lnSpc>
              <a:spcBef>
                <a:spcPct val="0"/>
              </a:spcBef>
            </a:pPr>
            <a:r>
              <a:rPr lang="en-US" sz="2112">
                <a:solidFill>
                  <a:srgbClr val="ECE4D9"/>
                </a:solidFill>
                <a:latin typeface="Bree Serif"/>
                <a:ea typeface="Bree Serif"/>
                <a:cs typeface="Bree Serif"/>
                <a:sym typeface="Bree Serif"/>
              </a:rPr>
              <a:t>Finalmente, invitamos a toda la comunidad educativa a continuar trabajando de manera conjunta, con responsabilidad y convicción, para seguir construyendo un establecimiento que sea motivo de orgullo y que contribuya efectivamente al desarrollo de sus estudiantes y del país.</a:t>
            </a:r>
          </a:p>
          <a:p>
            <a:pPr algn="just">
              <a:lnSpc>
                <a:spcPts val="2398"/>
              </a:lnSpc>
              <a:spcBef>
                <a:spcPct val="0"/>
              </a:spcBef>
            </a:pPr>
          </a:p>
          <a:p>
            <a:pPr algn="just">
              <a:lnSpc>
                <a:spcPts val="2398"/>
              </a:lnSpc>
              <a:spcBef>
                <a:spcPct val="0"/>
              </a:spcBef>
            </a:pPr>
            <a:r>
              <a:rPr lang="en-US" sz="1712">
                <a:solidFill>
                  <a:srgbClr val="ECE4D9"/>
                </a:solidFill>
                <a:latin typeface="Bree Serif"/>
                <a:ea typeface="Bree Serif"/>
                <a:cs typeface="Bree Serif"/>
                <a:sym typeface="Bree Serif"/>
              </a:rPr>
              <a:t>Muchas gracias.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69797" y="6061740"/>
            <a:ext cx="7401715" cy="4089579"/>
          </a:xfrm>
          <a:custGeom>
            <a:avLst/>
            <a:gdLst/>
            <a:ahLst/>
            <a:cxnLst/>
            <a:rect r="r" b="b" t="t" l="l"/>
            <a:pathLst>
              <a:path h="4089579" w="7401715">
                <a:moveTo>
                  <a:pt x="0" y="0"/>
                </a:moveTo>
                <a:lnTo>
                  <a:pt x="7401715" y="0"/>
                </a:lnTo>
                <a:lnTo>
                  <a:pt x="7401715" y="4089580"/>
                </a:lnTo>
                <a:lnTo>
                  <a:pt x="0" y="4089580"/>
                </a:lnTo>
                <a:lnTo>
                  <a:pt x="0" y="0"/>
                </a:lnTo>
                <a:close/>
              </a:path>
            </a:pathLst>
          </a:custGeom>
          <a:blipFill>
            <a:blip r:embed="rId3"/>
            <a:stretch>
              <a:fillRect l="0" t="-19938" r="0" b="0"/>
            </a:stretch>
          </a:blipFill>
        </p:spPr>
      </p:sp>
      <p:sp>
        <p:nvSpPr>
          <p:cNvPr name="Freeform 4" id="4"/>
          <p:cNvSpPr/>
          <p:nvPr/>
        </p:nvSpPr>
        <p:spPr>
          <a:xfrm flipH="false" flipV="false" rot="0">
            <a:off x="8268501" y="6298771"/>
            <a:ext cx="3174928" cy="3988229"/>
          </a:xfrm>
          <a:custGeom>
            <a:avLst/>
            <a:gdLst/>
            <a:ahLst/>
            <a:cxnLst/>
            <a:rect r="r" b="b" t="t" l="l"/>
            <a:pathLst>
              <a:path h="3988229" w="3174928">
                <a:moveTo>
                  <a:pt x="0" y="0"/>
                </a:moveTo>
                <a:lnTo>
                  <a:pt x="3174928" y="0"/>
                </a:lnTo>
                <a:lnTo>
                  <a:pt x="3174928" y="3988229"/>
                </a:lnTo>
                <a:lnTo>
                  <a:pt x="0" y="3988229"/>
                </a:lnTo>
                <a:lnTo>
                  <a:pt x="0" y="0"/>
                </a:lnTo>
                <a:close/>
              </a:path>
            </a:pathLst>
          </a:custGeom>
          <a:blipFill>
            <a:blip r:embed="rId4"/>
            <a:stretch>
              <a:fillRect l="0" t="-13482" r="0" b="0"/>
            </a:stretch>
          </a:blipFill>
        </p:spPr>
      </p:sp>
      <p:sp>
        <p:nvSpPr>
          <p:cNvPr name="TextBox 5" id="5"/>
          <p:cNvSpPr txBox="true"/>
          <p:nvPr/>
        </p:nvSpPr>
        <p:spPr>
          <a:xfrm rot="0">
            <a:off x="810043" y="253167"/>
            <a:ext cx="16449257" cy="503322"/>
          </a:xfrm>
          <a:prstGeom prst="rect">
            <a:avLst/>
          </a:prstGeom>
        </p:spPr>
        <p:txBody>
          <a:bodyPr anchor="t" rtlCol="false" tIns="0" lIns="0" bIns="0" rIns="0">
            <a:spAutoFit/>
          </a:bodyPr>
          <a:lstStyle/>
          <a:p>
            <a:pPr algn="ctr">
              <a:lnSpc>
                <a:spcPts val="3232"/>
              </a:lnSpc>
            </a:pPr>
            <a:r>
              <a:rPr lang="en-US" sz="2309">
                <a:solidFill>
                  <a:srgbClr val="FFFFFF"/>
                </a:solidFill>
                <a:latin typeface="Wonderful Branding"/>
                <a:ea typeface="Wonderful Branding"/>
                <a:cs typeface="Wonderful Branding"/>
                <a:sym typeface="Wonderful Branding"/>
              </a:rPr>
              <a:t>INICIO DE AÑO 2025 : Rendición de cuentas y Consejo Escolar </a:t>
            </a:r>
          </a:p>
        </p:txBody>
      </p:sp>
      <p:sp>
        <p:nvSpPr>
          <p:cNvPr name="TextBox 6" id="6"/>
          <p:cNvSpPr txBox="true"/>
          <p:nvPr/>
        </p:nvSpPr>
        <p:spPr>
          <a:xfrm rot="0">
            <a:off x="569797" y="1144549"/>
            <a:ext cx="16689503" cy="4917192"/>
          </a:xfrm>
          <a:prstGeom prst="rect">
            <a:avLst/>
          </a:prstGeom>
        </p:spPr>
        <p:txBody>
          <a:bodyPr anchor="t" rtlCol="false" tIns="0" lIns="0" bIns="0" rIns="0">
            <a:spAutoFit/>
          </a:bodyPr>
          <a:lstStyle/>
          <a:p>
            <a:pPr algn="l" marL="547258" indent="-273629" lvl="1">
              <a:lnSpc>
                <a:spcPts val="3548"/>
              </a:lnSpc>
              <a:buAutoNum type="arabicPeriod" startAt="1"/>
            </a:pPr>
            <a:r>
              <a:rPr lang="en-US" sz="2534">
                <a:solidFill>
                  <a:srgbClr val="FFFFFF"/>
                </a:solidFill>
                <a:latin typeface="Roca One"/>
                <a:ea typeface="Roca One"/>
                <a:cs typeface="Roca One"/>
                <a:sym typeface="Roca One"/>
              </a:rPr>
              <a:t> Presentación cuenta pública 2024 realizada el 31 de marzo del 2025.</a:t>
            </a:r>
          </a:p>
          <a:p>
            <a:pPr algn="l" marL="547258" indent="-273629" lvl="1">
              <a:lnSpc>
                <a:spcPts val="3548"/>
              </a:lnSpc>
              <a:buAutoNum type="arabicPeriod" startAt="1"/>
            </a:pPr>
            <a:r>
              <a:rPr lang="en-US" sz="2534">
                <a:solidFill>
                  <a:srgbClr val="FFFFFF"/>
                </a:solidFill>
                <a:latin typeface="Roca One"/>
                <a:ea typeface="Roca One"/>
                <a:cs typeface="Roca One"/>
                <a:sym typeface="Roca One"/>
              </a:rPr>
              <a:t> Durante el año se realizaron 4 consejos escolares y 1 extraordinario debido a situaciones de violencia en el establecimiento. </a:t>
            </a:r>
          </a:p>
          <a:p>
            <a:pPr algn="l">
              <a:lnSpc>
                <a:spcPts val="3548"/>
              </a:lnSpc>
            </a:pPr>
          </a:p>
          <a:p>
            <a:pPr algn="l">
              <a:lnSpc>
                <a:spcPts val="3548"/>
              </a:lnSpc>
            </a:pPr>
            <a:r>
              <a:rPr lang="en-US" sz="2534">
                <a:solidFill>
                  <a:srgbClr val="FFFFFF"/>
                </a:solidFill>
                <a:latin typeface="Roca One"/>
                <a:ea typeface="Roca One"/>
                <a:cs typeface="Roca One"/>
                <a:sym typeface="Roca One"/>
              </a:rPr>
              <a:t>Temas tratados en consejos: </a:t>
            </a:r>
          </a:p>
          <a:p>
            <a:pPr algn="l">
              <a:lnSpc>
                <a:spcPts val="3548"/>
              </a:lnSpc>
            </a:pPr>
            <a:r>
              <a:rPr lang="en-US" sz="2534">
                <a:solidFill>
                  <a:srgbClr val="FFFFFF"/>
                </a:solidFill>
                <a:latin typeface="Roca One"/>
                <a:ea typeface="Roca One"/>
                <a:cs typeface="Roca One"/>
                <a:sym typeface="Roca One"/>
              </a:rPr>
              <a:t>a. Presentación de Cuenta pública.</a:t>
            </a:r>
          </a:p>
          <a:p>
            <a:pPr algn="l">
              <a:lnSpc>
                <a:spcPts val="3548"/>
              </a:lnSpc>
            </a:pPr>
            <a:r>
              <a:rPr lang="en-US" sz="2534">
                <a:solidFill>
                  <a:srgbClr val="FFFFFF"/>
                </a:solidFill>
                <a:latin typeface="Roca One"/>
                <a:ea typeface="Roca One"/>
                <a:cs typeface="Roca One"/>
                <a:sym typeface="Roca One"/>
              </a:rPr>
              <a:t>b. Resultados académicos y logros institucionales. </a:t>
            </a:r>
          </a:p>
          <a:p>
            <a:pPr algn="l">
              <a:lnSpc>
                <a:spcPts val="3548"/>
              </a:lnSpc>
            </a:pPr>
            <a:r>
              <a:rPr lang="en-US" sz="2534">
                <a:solidFill>
                  <a:srgbClr val="FFFFFF"/>
                </a:solidFill>
                <a:latin typeface="Roca One"/>
                <a:ea typeface="Roca One"/>
                <a:cs typeface="Roca One"/>
                <a:sym typeface="Roca One"/>
              </a:rPr>
              <a:t>c. Informe financiero en cada sesión.</a:t>
            </a:r>
          </a:p>
          <a:p>
            <a:pPr algn="l">
              <a:lnSpc>
                <a:spcPts val="3548"/>
              </a:lnSpc>
            </a:pPr>
            <a:r>
              <a:rPr lang="en-US" sz="2534">
                <a:solidFill>
                  <a:srgbClr val="FFFFFF"/>
                </a:solidFill>
                <a:latin typeface="Roca One"/>
                <a:ea typeface="Roca One"/>
                <a:cs typeface="Roca One"/>
                <a:sym typeface="Roca One"/>
              </a:rPr>
              <a:t>d. Plan de desarrollo, Plan de formación ciudadana y convivencia escolar. </a:t>
            </a:r>
          </a:p>
          <a:p>
            <a:pPr algn="l">
              <a:lnSpc>
                <a:spcPts val="3548"/>
              </a:lnSpc>
            </a:pPr>
            <a:r>
              <a:rPr lang="en-US" sz="2534">
                <a:solidFill>
                  <a:srgbClr val="FFFFFF"/>
                </a:solidFill>
                <a:latin typeface="Roca One"/>
                <a:ea typeface="Roca One"/>
                <a:cs typeface="Roca One"/>
                <a:sym typeface="Roca One"/>
              </a:rPr>
              <a:t>e. Articulación y vinculación con la sociedad civil. </a:t>
            </a:r>
          </a:p>
          <a:p>
            <a:pPr algn="l">
              <a:lnSpc>
                <a:spcPts val="3548"/>
              </a:lnSpc>
            </a:pPr>
          </a:p>
        </p:txBody>
      </p:sp>
      <p:sp>
        <p:nvSpPr>
          <p:cNvPr name="TextBox 7" id="7"/>
          <p:cNvSpPr txBox="true"/>
          <p:nvPr/>
        </p:nvSpPr>
        <p:spPr>
          <a:xfrm rot="0">
            <a:off x="11740418" y="6683388"/>
            <a:ext cx="5963995" cy="1516660"/>
          </a:xfrm>
          <a:prstGeom prst="rect">
            <a:avLst/>
          </a:prstGeom>
        </p:spPr>
        <p:txBody>
          <a:bodyPr anchor="t" rtlCol="false" tIns="0" lIns="0" bIns="0" rIns="0">
            <a:spAutoFit/>
          </a:bodyPr>
          <a:lstStyle/>
          <a:p>
            <a:pPr algn="just">
              <a:lnSpc>
                <a:spcPts val="3029"/>
              </a:lnSpc>
              <a:spcBef>
                <a:spcPct val="0"/>
              </a:spcBef>
            </a:pPr>
            <a:r>
              <a:rPr lang="en-US" sz="2163" i="true">
                <a:solidFill>
                  <a:srgbClr val="FFFFFF"/>
                </a:solidFill>
                <a:latin typeface="Roca One Italics"/>
                <a:ea typeface="Roca One Italics"/>
                <a:cs typeface="Roca One Italics"/>
                <a:sym typeface="Roca One Italics"/>
              </a:rPr>
              <a:t>“</a:t>
            </a:r>
            <a:r>
              <a:rPr lang="en-US" sz="2163" i="true">
                <a:solidFill>
                  <a:srgbClr val="FFFFFF"/>
                </a:solidFill>
                <a:latin typeface="Roca One Italics"/>
                <a:ea typeface="Roca One Italics"/>
                <a:cs typeface="Roca One Italics"/>
                <a:sym typeface="Roca One Italics"/>
              </a:rPr>
              <a:t>Instancia de participación y consulta de la comunidad educativa que contribuye al mejoramiento de la gestión institucional y la convivencia escolar.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028700" y="4180459"/>
            <a:ext cx="16937630" cy="1827020"/>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Gestión Pedagógica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4289432" y="923925"/>
            <a:ext cx="10175677" cy="887611"/>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Bree Serif"/>
                <a:ea typeface="Bree Serif"/>
                <a:cs typeface="Bree Serif"/>
                <a:sym typeface="Bree Serif"/>
              </a:rPr>
              <a:t>Rendimiento Académico 2025:  59,1</a:t>
            </a:r>
          </a:p>
        </p:txBody>
      </p:sp>
      <p:graphicFrame>
        <p:nvGraphicFramePr>
          <p:cNvPr name="Table 4" id="4"/>
          <p:cNvGraphicFramePr>
            <a:graphicFrameLocks noGrp="true"/>
          </p:cNvGraphicFramePr>
          <p:nvPr/>
        </p:nvGraphicFramePr>
        <p:xfrm>
          <a:off x="4777678" y="2134818"/>
          <a:ext cx="9797273" cy="7123482"/>
        </p:xfrm>
        <a:graphic>
          <a:graphicData uri="http://schemas.openxmlformats.org/drawingml/2006/table">
            <a:tbl>
              <a:tblPr/>
              <a:tblGrid>
                <a:gridCol w="4380179"/>
                <a:gridCol w="5417094"/>
              </a:tblGrid>
              <a:tr h="1483467">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345928">
                <a:tc>
                  <a:txBody>
                    <a:bodyPr anchor="t" rtlCol="false"/>
                    <a:lstStyle/>
                    <a:p>
                      <a:pPr algn="ctr">
                        <a:lnSpc>
                          <a:spcPts val="4199"/>
                        </a:lnSpc>
                        <a:defRPr/>
                      </a:pPr>
                      <a:r>
                        <a:rPr lang="en-US" sz="2999">
                          <a:solidFill>
                            <a:srgbClr val="FBFAFB"/>
                          </a:solidFill>
                          <a:latin typeface="Roca One"/>
                          <a:ea typeface="Roca One"/>
                          <a:cs typeface="Roca One"/>
                          <a:sym typeface="Roca One"/>
                        </a:rPr>
                        <a:t>1º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57.3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62587">
                <a:tc>
                  <a:txBody>
                    <a:bodyPr anchor="t" rtlCol="false"/>
                    <a:lstStyle/>
                    <a:p>
                      <a:pPr algn="ctr">
                        <a:lnSpc>
                          <a:spcPts val="4199"/>
                        </a:lnSpc>
                        <a:defRPr/>
                      </a:pPr>
                      <a:r>
                        <a:rPr lang="en-US" sz="2999">
                          <a:solidFill>
                            <a:srgbClr val="FBFAFB"/>
                          </a:solidFill>
                          <a:latin typeface="Roca One"/>
                          <a:ea typeface="Roca One"/>
                          <a:cs typeface="Roca One"/>
                          <a:sym typeface="Roca One"/>
                        </a:rPr>
                        <a:t>2º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59.0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565750">
                <a:tc>
                  <a:txBody>
                    <a:bodyPr anchor="t" rtlCol="false"/>
                    <a:lstStyle/>
                    <a:p>
                      <a:pPr algn="ctr">
                        <a:lnSpc>
                          <a:spcPts val="4199"/>
                        </a:lnSpc>
                        <a:defRPr/>
                      </a:pPr>
                      <a:r>
                        <a:rPr lang="en-US" sz="2999">
                          <a:solidFill>
                            <a:srgbClr val="FBFAFB"/>
                          </a:solidFill>
                          <a:latin typeface="Roca One"/>
                          <a:ea typeface="Roca One"/>
                          <a:cs typeface="Roca One"/>
                          <a:sym typeface="Roca One"/>
                        </a:rPr>
                        <a:t>3º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59.8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565750">
                <a:tc>
                  <a:txBody>
                    <a:bodyPr anchor="t" rtlCol="false"/>
                    <a:lstStyle/>
                    <a:p>
                      <a:pPr algn="ctr">
                        <a:lnSpc>
                          <a:spcPts val="4199"/>
                        </a:lnSpc>
                        <a:defRPr/>
                      </a:pPr>
                      <a:r>
                        <a:rPr lang="en-US" sz="2999">
                          <a:solidFill>
                            <a:srgbClr val="FBFAFB"/>
                          </a:solidFill>
                          <a:latin typeface="Roca One"/>
                          <a:ea typeface="Roca One"/>
                          <a:cs typeface="Roca One"/>
                          <a:sym typeface="Roca One"/>
                        </a:rPr>
                        <a:t>4º</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60.6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658541" y="219408"/>
            <a:ext cx="14970919" cy="679965"/>
          </a:xfrm>
          <a:prstGeom prst="rect">
            <a:avLst/>
          </a:prstGeom>
        </p:spPr>
        <p:txBody>
          <a:bodyPr anchor="t" rtlCol="false" tIns="0" lIns="0" bIns="0" rIns="0">
            <a:spAutoFit/>
          </a:bodyPr>
          <a:lstStyle/>
          <a:p>
            <a:pPr algn="ctr">
              <a:lnSpc>
                <a:spcPts val="5571"/>
              </a:lnSpc>
              <a:spcBef>
                <a:spcPct val="0"/>
              </a:spcBef>
            </a:pPr>
            <a:r>
              <a:rPr lang="en-US" sz="3979">
                <a:solidFill>
                  <a:srgbClr val="ECE4D9"/>
                </a:solidFill>
                <a:latin typeface="Roca One"/>
                <a:ea typeface="Roca One"/>
                <a:cs typeface="Roca One"/>
                <a:sym typeface="Roca One"/>
              </a:rPr>
              <a:t>ESTUDIANTES CON EL 1er LUGAR EN RENDIMIENTO ESCOLAR</a:t>
            </a:r>
          </a:p>
        </p:txBody>
      </p:sp>
      <p:graphicFrame>
        <p:nvGraphicFramePr>
          <p:cNvPr name="Table 4" id="4"/>
          <p:cNvGraphicFramePr>
            <a:graphicFrameLocks noGrp="true"/>
          </p:cNvGraphicFramePr>
          <p:nvPr/>
        </p:nvGraphicFramePr>
        <p:xfrm>
          <a:off x="1952060" y="899373"/>
          <a:ext cx="14802543" cy="9111539"/>
        </p:xfrm>
        <a:graphic>
          <a:graphicData uri="http://schemas.openxmlformats.org/drawingml/2006/table">
            <a:tbl>
              <a:tblPr/>
              <a:tblGrid>
                <a:gridCol w="2653135"/>
                <a:gridCol w="9555810"/>
                <a:gridCol w="2593598"/>
              </a:tblGrid>
              <a:tr h="1274277">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Nombre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43582">
                <a:tc>
                  <a:txBody>
                    <a:bodyPr anchor="t" rtlCol="false"/>
                    <a:lstStyle/>
                    <a:p>
                      <a:pPr algn="ctr">
                        <a:lnSpc>
                          <a:spcPts val="3779"/>
                        </a:lnSpc>
                        <a:defRPr/>
                      </a:pPr>
                      <a:r>
                        <a:rPr lang="en-US" sz="2699">
                          <a:solidFill>
                            <a:srgbClr val="FFFFFF"/>
                          </a:solidFill>
                          <a:latin typeface="Roca One"/>
                          <a:ea typeface="Roca One"/>
                          <a:cs typeface="Roca One"/>
                          <a:sym typeface="Roca One"/>
                        </a:rPr>
                        <a:t>1ºA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660"/>
                        </a:lnSpc>
                        <a:defRPr/>
                      </a:pPr>
                      <a:r>
                        <a:rPr lang="en-US" sz="1900">
                          <a:solidFill>
                            <a:srgbClr val="FFFFFF"/>
                          </a:solidFill>
                          <a:latin typeface="Roca One"/>
                          <a:ea typeface="Roca One"/>
                          <a:cs typeface="Roca One"/>
                          <a:sym typeface="Roca One"/>
                        </a:rPr>
                        <a:t>ROBLES VALENCIA DAYANA ALEXSANDRA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3919"/>
                        </a:lnSpc>
                        <a:defRPr/>
                      </a:pPr>
                      <a:r>
                        <a:rPr lang="en-US" sz="2799" strike="noStrike" u="none">
                          <a:solidFill>
                            <a:srgbClr val="FFFFFF"/>
                          </a:solidFill>
                          <a:latin typeface="Roca One"/>
                          <a:ea typeface="Roca One"/>
                          <a:cs typeface="Roca One"/>
                          <a:sym typeface="Roca One"/>
                        </a:rPr>
                        <a:t>6,8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96060">
                <a:tc>
                  <a:txBody>
                    <a:bodyPr anchor="t" rtlCol="false"/>
                    <a:lstStyle/>
                    <a:p>
                      <a:pPr algn="ctr">
                        <a:lnSpc>
                          <a:spcPts val="3779"/>
                        </a:lnSpc>
                        <a:defRPr/>
                      </a:pPr>
                      <a:r>
                        <a:rPr lang="en-US" sz="2699">
                          <a:solidFill>
                            <a:srgbClr val="FFFFFF"/>
                          </a:solidFill>
                          <a:latin typeface="Roca One"/>
                          <a:ea typeface="Roca One"/>
                          <a:cs typeface="Roca One"/>
                          <a:sym typeface="Roca One"/>
                        </a:rPr>
                        <a:t>1ºB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2660"/>
                        </a:lnSpc>
                        <a:defRPr/>
                      </a:pPr>
                      <a:r>
                        <a:rPr lang="en-US" sz="1900">
                          <a:solidFill>
                            <a:srgbClr val="FFFFFF"/>
                          </a:solidFill>
                          <a:latin typeface="Roca One"/>
                          <a:ea typeface="Roca One"/>
                          <a:cs typeface="Roca One"/>
                          <a:sym typeface="Roca One"/>
                        </a:rPr>
                        <a:t>HERNÁNDEZ NAHUELÑIR KEILYN GIANELLA </a:t>
                      </a:r>
                      <a:endParaRPr lang="en-US" sz="1100"/>
                    </a:p>
                    <a:p>
                      <a:pPr algn="just">
                        <a:lnSpc>
                          <a:spcPts val="2660"/>
                        </a:lnSpc>
                      </a:pPr>
                      <a:r>
                        <a:rPr lang="en-US" sz="1900">
                          <a:solidFill>
                            <a:srgbClr val="FFFFFF"/>
                          </a:solidFill>
                          <a:latin typeface="Roca One"/>
                          <a:ea typeface="Roca One"/>
                          <a:cs typeface="Roca One"/>
                          <a:sym typeface="Roca One"/>
                        </a:rPr>
                        <a:t>ENERO GARAY RAFAELLA PAOLA</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3919"/>
                        </a:lnSpc>
                        <a:defRPr/>
                      </a:pPr>
                      <a:r>
                        <a:rPr lang="en-US" sz="2799" strike="noStrike" u="none">
                          <a:solidFill>
                            <a:srgbClr val="FFFFFF"/>
                          </a:solidFill>
                          <a:latin typeface="Roca One"/>
                          <a:ea typeface="Roca One"/>
                          <a:cs typeface="Roca One"/>
                          <a:sym typeface="Roca One"/>
                        </a:rPr>
                        <a:t>6,8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677254">
                <a:tc>
                  <a:txBody>
                    <a:bodyPr anchor="t" rtlCol="false"/>
                    <a:lstStyle/>
                    <a:p>
                      <a:pPr algn="ctr">
                        <a:lnSpc>
                          <a:spcPts val="3779"/>
                        </a:lnSpc>
                        <a:defRPr/>
                      </a:pPr>
                      <a:r>
                        <a:rPr lang="en-US" sz="2699">
                          <a:solidFill>
                            <a:srgbClr val="FFFFFF"/>
                          </a:solidFill>
                          <a:latin typeface="Roca One"/>
                          <a:ea typeface="Roca One"/>
                          <a:cs typeface="Roca One"/>
                          <a:sym typeface="Roca One"/>
                        </a:rPr>
                        <a:t>1ºC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660"/>
                        </a:lnSpc>
                        <a:defRPr/>
                      </a:pPr>
                      <a:r>
                        <a:rPr lang="en-US" sz="1900">
                          <a:solidFill>
                            <a:srgbClr val="FFFFFF"/>
                          </a:solidFill>
                          <a:latin typeface="Roca One"/>
                          <a:ea typeface="Roca One"/>
                          <a:cs typeface="Roca One"/>
                          <a:sym typeface="Roca One"/>
                        </a:rPr>
                        <a:t>LINCOPÁN IRARRÁZABAL DAILYN ROCÍO </a:t>
                      </a:r>
                      <a:endParaRPr lang="en-US" sz="1100"/>
                    </a:p>
                    <a:p>
                      <a:pPr algn="just">
                        <a:lnSpc>
                          <a:spcPts val="2660"/>
                        </a:lnSpc>
                      </a:pPr>
                      <a:r>
                        <a:rPr lang="en-US" sz="1900">
                          <a:solidFill>
                            <a:srgbClr val="FFFFFF"/>
                          </a:solidFill>
                          <a:latin typeface="Roca One"/>
                          <a:ea typeface="Roca One"/>
                          <a:cs typeface="Roca One"/>
                          <a:sym typeface="Roca One"/>
                        </a:rPr>
                        <a:t>GONZÁLEZ BRIONES AMANDA ELENA</a:t>
                      </a:r>
                    </a:p>
                    <a:p>
                      <a:pPr algn="just">
                        <a:lnSpc>
                          <a:spcPts val="2660"/>
                        </a:lnSpc>
                      </a:pPr>
                      <a:r>
                        <a:rPr lang="en-US" sz="1900">
                          <a:solidFill>
                            <a:srgbClr val="FFFFFF"/>
                          </a:solidFill>
                          <a:latin typeface="Roca One"/>
                          <a:ea typeface="Roca One"/>
                          <a:cs typeface="Roca One"/>
                          <a:sym typeface="Roca One"/>
                        </a:rPr>
                        <a:t> ARACENA MACHUCA JAVIERA BELÉN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3919"/>
                        </a:lnSpc>
                        <a:defRPr/>
                      </a:pPr>
                      <a:r>
                        <a:rPr lang="en-US" sz="2799">
                          <a:solidFill>
                            <a:srgbClr val="FFFFFF"/>
                          </a:solidFill>
                          <a:latin typeface="Roca One"/>
                          <a:ea typeface="Roca One"/>
                          <a:cs typeface="Roca One"/>
                          <a:sym typeface="Roca One"/>
                        </a:rPr>
                        <a:t>6,6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43582">
                <a:tc>
                  <a:txBody>
                    <a:bodyPr anchor="t" rtlCol="false"/>
                    <a:lstStyle/>
                    <a:p>
                      <a:pPr algn="ctr">
                        <a:lnSpc>
                          <a:spcPts val="3779"/>
                        </a:lnSpc>
                        <a:defRPr/>
                      </a:pPr>
                      <a:r>
                        <a:rPr lang="en-US" sz="2699">
                          <a:solidFill>
                            <a:srgbClr val="FFFFFF"/>
                          </a:solidFill>
                          <a:latin typeface="Roca One"/>
                          <a:ea typeface="Roca One"/>
                          <a:cs typeface="Roca One"/>
                          <a:sym typeface="Roca One"/>
                        </a:rPr>
                        <a:t>1ºD</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2660"/>
                        </a:lnSpc>
                        <a:defRPr/>
                      </a:pPr>
                      <a:r>
                        <a:rPr lang="en-US" sz="1900" strike="noStrike" u="none">
                          <a:solidFill>
                            <a:srgbClr val="FFFFFF"/>
                          </a:solidFill>
                          <a:latin typeface="Roca One"/>
                          <a:ea typeface="Roca One"/>
                          <a:cs typeface="Roca One"/>
                          <a:sym typeface="Roca One"/>
                        </a:rPr>
                        <a:t>LEIVA CONTRERAS VICENTE ALEJANDRO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3919"/>
                        </a:lnSpc>
                        <a:defRPr/>
                      </a:pPr>
                      <a:r>
                        <a:rPr lang="en-US" sz="2799">
                          <a:solidFill>
                            <a:srgbClr val="FFFFFF"/>
                          </a:solidFill>
                          <a:latin typeface="Roca One"/>
                          <a:ea typeface="Roca One"/>
                          <a:cs typeface="Roca One"/>
                          <a:sym typeface="Roca One"/>
                        </a:rPr>
                        <a:t>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433203">
                <a:tc>
                  <a:txBody>
                    <a:bodyPr anchor="t" rtlCol="false"/>
                    <a:lstStyle/>
                    <a:p>
                      <a:pPr algn="ctr">
                        <a:lnSpc>
                          <a:spcPts val="3779"/>
                        </a:lnSpc>
                        <a:defRPr/>
                      </a:pPr>
                      <a:r>
                        <a:rPr lang="en-US" sz="2699">
                          <a:solidFill>
                            <a:srgbClr val="FFFFFF"/>
                          </a:solidFill>
                          <a:latin typeface="Roca One"/>
                          <a:ea typeface="Roca One"/>
                          <a:cs typeface="Roca One"/>
                          <a:sym typeface="Roca One"/>
                        </a:rPr>
                        <a:t>1ºE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660"/>
                        </a:lnSpc>
                        <a:defRPr/>
                      </a:pPr>
                      <a:r>
                        <a:rPr lang="en-US" sz="1900">
                          <a:solidFill>
                            <a:srgbClr val="FFFFFF"/>
                          </a:solidFill>
                          <a:latin typeface="Roca One"/>
                          <a:ea typeface="Roca One"/>
                          <a:cs typeface="Roca One"/>
                          <a:sym typeface="Roca One"/>
                        </a:rPr>
                        <a:t>AHUMADA CABALLERO RAFAELA IGNACIA </a:t>
                      </a:r>
                      <a:endParaRPr lang="en-US" sz="1100"/>
                    </a:p>
                    <a:p>
                      <a:pPr algn="just">
                        <a:lnSpc>
                          <a:spcPts val="2660"/>
                        </a:lnSpc>
                      </a:pPr>
                      <a:r>
                        <a:rPr lang="en-US" sz="1900">
                          <a:solidFill>
                            <a:srgbClr val="FFFFFF"/>
                          </a:solidFill>
                          <a:latin typeface="Roca One"/>
                          <a:ea typeface="Roca One"/>
                          <a:cs typeface="Roca One"/>
                          <a:sym typeface="Roca One"/>
                        </a:rPr>
                        <a:t>CORTÉS PÉREZ VICTORIA ANTONIA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3919"/>
                        </a:lnSpc>
                        <a:defRPr/>
                      </a:pPr>
                      <a:r>
                        <a:rPr lang="en-US" sz="2799">
                          <a:solidFill>
                            <a:srgbClr val="FFFFFF"/>
                          </a:solidFill>
                          <a:latin typeface="Roca One"/>
                          <a:ea typeface="Roca One"/>
                          <a:cs typeface="Roca One"/>
                          <a:sym typeface="Roca One"/>
                        </a:rPr>
                        <a:t>6,6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43582">
                <a:tc>
                  <a:txBody>
                    <a:bodyPr anchor="t" rtlCol="false"/>
                    <a:lstStyle/>
                    <a:p>
                      <a:pPr algn="ctr">
                        <a:lnSpc>
                          <a:spcPts val="3779"/>
                        </a:lnSpc>
                        <a:defRPr/>
                      </a:pPr>
                      <a:r>
                        <a:rPr lang="en-US" sz="2699">
                          <a:solidFill>
                            <a:srgbClr val="FFFFFF"/>
                          </a:solidFill>
                          <a:latin typeface="Roca One"/>
                          <a:ea typeface="Roca One"/>
                          <a:cs typeface="Roca One"/>
                          <a:sym typeface="Roca One"/>
                        </a:rPr>
                        <a:t>1ºF</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2660"/>
                        </a:lnSpc>
                        <a:defRPr/>
                      </a:pPr>
                      <a:r>
                        <a:rPr lang="en-US" sz="1900">
                          <a:solidFill>
                            <a:srgbClr val="FFFFFF"/>
                          </a:solidFill>
                          <a:latin typeface="Roca One"/>
                          <a:ea typeface="Roca One"/>
                          <a:cs typeface="Roca One"/>
                          <a:sym typeface="Roca One"/>
                        </a:rPr>
                        <a:t>OLGUÍN HENRÍQUEZ MARTÍN ALFREDO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3919"/>
                        </a:lnSpc>
                        <a:defRPr/>
                      </a:pPr>
                      <a:r>
                        <a:rPr lang="en-US" sz="2799">
                          <a:solidFill>
                            <a:srgbClr val="FFFFFF"/>
                          </a:solidFill>
                          <a:latin typeface="Roca One"/>
                          <a:ea typeface="Roca One"/>
                          <a:cs typeface="Roca One"/>
                          <a:sym typeface="Roca One"/>
                        </a:rPr>
                        <a:t>6,7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094259" y="308730"/>
            <a:ext cx="16099482" cy="719970"/>
          </a:xfrm>
          <a:prstGeom prst="rect">
            <a:avLst/>
          </a:prstGeom>
        </p:spPr>
        <p:txBody>
          <a:bodyPr anchor="t" rtlCol="false" tIns="0" lIns="0" bIns="0" rIns="0">
            <a:spAutoFit/>
          </a:bodyPr>
          <a:lstStyle/>
          <a:p>
            <a:pPr algn="ctr">
              <a:lnSpc>
                <a:spcPts val="5991"/>
              </a:lnSpc>
              <a:spcBef>
                <a:spcPct val="0"/>
              </a:spcBef>
            </a:pPr>
            <a:r>
              <a:rPr lang="en-US" sz="4279">
                <a:solidFill>
                  <a:srgbClr val="ECE4D9"/>
                </a:solidFill>
                <a:latin typeface="Roca One"/>
                <a:ea typeface="Roca One"/>
                <a:cs typeface="Roca One"/>
                <a:sym typeface="Roca One"/>
              </a:rPr>
              <a:t>ESTUDIANTES CON EL 1er LUGAR EN RENDIMIENTO ESCOLAR</a:t>
            </a:r>
          </a:p>
        </p:txBody>
      </p:sp>
      <p:graphicFrame>
        <p:nvGraphicFramePr>
          <p:cNvPr name="Table 4" id="4"/>
          <p:cNvGraphicFramePr>
            <a:graphicFrameLocks noGrp="true"/>
          </p:cNvGraphicFramePr>
          <p:nvPr/>
        </p:nvGraphicFramePr>
        <p:xfrm>
          <a:off x="1949993" y="1028700"/>
          <a:ext cx="14388014" cy="8362950"/>
        </p:xfrm>
        <a:graphic>
          <a:graphicData uri="http://schemas.openxmlformats.org/drawingml/2006/table">
            <a:tbl>
              <a:tblPr/>
              <a:tblGrid>
                <a:gridCol w="2578837"/>
                <a:gridCol w="9288210"/>
                <a:gridCol w="2520967"/>
              </a:tblGrid>
              <a:tr h="1257667">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Nombre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2117611">
                <a:tc>
                  <a:txBody>
                    <a:bodyPr anchor="t" rtlCol="false"/>
                    <a:lstStyle/>
                    <a:p>
                      <a:pPr algn="ctr">
                        <a:lnSpc>
                          <a:spcPts val="4199"/>
                        </a:lnSpc>
                        <a:defRPr/>
                      </a:pPr>
                      <a:r>
                        <a:rPr lang="en-US" sz="2999">
                          <a:solidFill>
                            <a:srgbClr val="FFFFFF"/>
                          </a:solidFill>
                          <a:latin typeface="Roca One"/>
                          <a:ea typeface="Roca One"/>
                          <a:cs typeface="Roca One"/>
                          <a:sym typeface="Roca One"/>
                        </a:rPr>
                        <a:t>2ºA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800"/>
                        </a:lnSpc>
                        <a:defRPr/>
                      </a:pPr>
                      <a:r>
                        <a:rPr lang="en-US" sz="2000">
                          <a:solidFill>
                            <a:srgbClr val="FFFFFF"/>
                          </a:solidFill>
                          <a:latin typeface="Roca One"/>
                          <a:ea typeface="Roca One"/>
                          <a:cs typeface="Roca One"/>
                          <a:sym typeface="Roca One"/>
                        </a:rPr>
                        <a:t>REINOSO MUÑOZ IGNACIO ANDRÉS </a:t>
                      </a:r>
                      <a:endParaRPr lang="en-US" sz="1100"/>
                    </a:p>
                    <a:p>
                      <a:pPr algn="just">
                        <a:lnSpc>
                          <a:spcPts val="2800"/>
                        </a:lnSpc>
                      </a:pPr>
                      <a:r>
                        <a:rPr lang="en-US" sz="2000">
                          <a:solidFill>
                            <a:srgbClr val="FFFFFF"/>
                          </a:solidFill>
                          <a:latin typeface="Roca One"/>
                          <a:ea typeface="Roca One"/>
                          <a:cs typeface="Roca One"/>
                          <a:sym typeface="Roca One"/>
                        </a:rPr>
                        <a:t>KASENDRA ZAMORA MADELEINE DAIRYS </a:t>
                      </a:r>
                    </a:p>
                    <a:p>
                      <a:pPr algn="just">
                        <a:lnSpc>
                          <a:spcPts val="2800"/>
                        </a:lnSpc>
                      </a:pPr>
                      <a:r>
                        <a:rPr lang="en-US" sz="2000">
                          <a:solidFill>
                            <a:srgbClr val="FFFFFF"/>
                          </a:solidFill>
                          <a:latin typeface="Roca One"/>
                          <a:ea typeface="Roca One"/>
                          <a:cs typeface="Roca One"/>
                          <a:sym typeface="Roca One"/>
                        </a:rPr>
                        <a:t>CARVACHO COLLAO BIANKA NAYARET </a:t>
                      </a:r>
                    </a:p>
                    <a:p>
                      <a:pPr algn="just">
                        <a:lnSpc>
                          <a:spcPts val="2800"/>
                        </a:lnSpc>
                      </a:pPr>
                      <a:r>
                        <a:rPr lang="en-US" sz="2000">
                          <a:solidFill>
                            <a:srgbClr val="FFFFFF"/>
                          </a:solidFill>
                          <a:latin typeface="Roca One"/>
                          <a:ea typeface="Roca One"/>
                          <a:cs typeface="Roca One"/>
                          <a:sym typeface="Roca One"/>
                        </a:rPr>
                        <a:t>GAMBOA HERNANDEZ CORAIMA DAYANARA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71673">
                <a:tc>
                  <a:txBody>
                    <a:bodyPr anchor="t" rtlCol="false"/>
                    <a:lstStyle/>
                    <a:p>
                      <a:pPr algn="ctr">
                        <a:lnSpc>
                          <a:spcPts val="4199"/>
                        </a:lnSpc>
                        <a:defRPr/>
                      </a:pPr>
                      <a:r>
                        <a:rPr lang="en-US" sz="2999">
                          <a:solidFill>
                            <a:srgbClr val="FFFFFF"/>
                          </a:solidFill>
                          <a:latin typeface="Roca One"/>
                          <a:ea typeface="Roca One"/>
                          <a:cs typeface="Roca One"/>
                          <a:sym typeface="Roca One"/>
                        </a:rPr>
                        <a:t>2ºB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2800"/>
                        </a:lnSpc>
                        <a:defRPr/>
                      </a:pPr>
                      <a:r>
                        <a:rPr lang="en-US" sz="2000" strike="noStrike" u="none">
                          <a:solidFill>
                            <a:srgbClr val="FFFFFF"/>
                          </a:solidFill>
                          <a:latin typeface="Roca One"/>
                          <a:ea typeface="Roca One"/>
                          <a:cs typeface="Roca One"/>
                          <a:sym typeface="Roca One"/>
                        </a:rPr>
                        <a:t>MONSALVE ROJAS MAXIMILIANO MAURICIO ENRIQUE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322163">
                <a:tc>
                  <a:txBody>
                    <a:bodyPr anchor="t" rtlCol="false"/>
                    <a:lstStyle/>
                    <a:p>
                      <a:pPr algn="ctr">
                        <a:lnSpc>
                          <a:spcPts val="4199"/>
                        </a:lnSpc>
                        <a:defRPr/>
                      </a:pPr>
                      <a:r>
                        <a:rPr lang="en-US" sz="2999">
                          <a:solidFill>
                            <a:srgbClr val="FFFFFF"/>
                          </a:solidFill>
                          <a:latin typeface="Roca One"/>
                          <a:ea typeface="Roca One"/>
                          <a:cs typeface="Roca One"/>
                          <a:sym typeface="Roca One"/>
                        </a:rPr>
                        <a:t>2ºC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800"/>
                        </a:lnSpc>
                        <a:defRPr/>
                      </a:pPr>
                      <a:r>
                        <a:rPr lang="en-US" sz="2000">
                          <a:solidFill>
                            <a:srgbClr val="FFFFFF"/>
                          </a:solidFill>
                          <a:latin typeface="Roca One"/>
                          <a:ea typeface="Roca One"/>
                          <a:cs typeface="Roca One"/>
                          <a:sym typeface="Roca One"/>
                        </a:rPr>
                        <a:t>CHAMORRO VALENZUELA BELÉN IGNACIA </a:t>
                      </a:r>
                      <a:endParaRPr lang="en-US" sz="1100"/>
                    </a:p>
                    <a:p>
                      <a:pPr algn="just">
                        <a:lnSpc>
                          <a:spcPts val="2800"/>
                        </a:lnSpc>
                      </a:pPr>
                      <a:r>
                        <a:rPr lang="en-US" sz="2000">
                          <a:solidFill>
                            <a:srgbClr val="FFFFFF"/>
                          </a:solidFill>
                          <a:latin typeface="Roca One"/>
                          <a:ea typeface="Roca One"/>
                          <a:cs typeface="Roca One"/>
                          <a:sym typeface="Roca One"/>
                        </a:rPr>
                        <a:t>GUERRERO ARANCIBIA FLORENCIA BELÉN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71673">
                <a:tc>
                  <a:txBody>
                    <a:bodyPr anchor="t" rtlCol="false"/>
                    <a:lstStyle/>
                    <a:p>
                      <a:pPr algn="ctr">
                        <a:lnSpc>
                          <a:spcPts val="4199"/>
                        </a:lnSpc>
                        <a:defRPr/>
                      </a:pPr>
                      <a:r>
                        <a:rPr lang="en-US" sz="2999">
                          <a:solidFill>
                            <a:srgbClr val="FFFFFF"/>
                          </a:solidFill>
                          <a:latin typeface="Roca One"/>
                          <a:ea typeface="Roca One"/>
                          <a:cs typeface="Roca One"/>
                          <a:sym typeface="Roca One"/>
                        </a:rPr>
                        <a:t>2ºD</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2800"/>
                        </a:lnSpc>
                        <a:defRPr/>
                      </a:pPr>
                      <a:r>
                        <a:rPr lang="en-US" sz="2000">
                          <a:solidFill>
                            <a:srgbClr val="FFFFFF"/>
                          </a:solidFill>
                          <a:latin typeface="Roca One"/>
                          <a:ea typeface="Roca One"/>
                          <a:cs typeface="Roca One"/>
                          <a:sym typeface="Roca One"/>
                        </a:rPr>
                        <a:t>SUAZO ÁVILA LUIS IGNACIO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322163">
                <a:tc>
                  <a:txBody>
                    <a:bodyPr anchor="t" rtlCol="false"/>
                    <a:lstStyle/>
                    <a:p>
                      <a:pPr algn="ctr">
                        <a:lnSpc>
                          <a:spcPts val="4199"/>
                        </a:lnSpc>
                        <a:defRPr/>
                      </a:pPr>
                      <a:r>
                        <a:rPr lang="en-US" sz="2999">
                          <a:solidFill>
                            <a:srgbClr val="FFFFFF"/>
                          </a:solidFill>
                          <a:latin typeface="Roca One"/>
                          <a:ea typeface="Roca One"/>
                          <a:cs typeface="Roca One"/>
                          <a:sym typeface="Roca One"/>
                        </a:rPr>
                        <a:t>2ºE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2800"/>
                        </a:lnSpc>
                        <a:defRPr/>
                      </a:pPr>
                      <a:r>
                        <a:rPr lang="en-US" sz="2000">
                          <a:solidFill>
                            <a:srgbClr val="FFFFFF"/>
                          </a:solidFill>
                          <a:latin typeface="Roca One"/>
                          <a:ea typeface="Roca One"/>
                          <a:cs typeface="Roca One"/>
                          <a:sym typeface="Roca One"/>
                        </a:rPr>
                        <a:t>ESPINOZA DÍAZ ARACELLY TERESA </a:t>
                      </a:r>
                      <a:endParaRPr lang="en-US" sz="1100"/>
                    </a:p>
                    <a:p>
                      <a:pPr algn="just">
                        <a:lnSpc>
                          <a:spcPts val="2800"/>
                        </a:lnSpc>
                      </a:pPr>
                      <a:r>
                        <a:rPr lang="en-US" sz="2000">
                          <a:solidFill>
                            <a:srgbClr val="FFFFFF"/>
                          </a:solidFill>
                          <a:latin typeface="Roca One"/>
                          <a:ea typeface="Roca One"/>
                          <a:cs typeface="Roca One"/>
                          <a:sym typeface="Roca One"/>
                        </a:rPr>
                        <a:t>HUERTA VÁSQUEZ MILLARAY ANAÍS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1949993" y="752475"/>
          <a:ext cx="14388014" cy="9534525"/>
        </p:xfrm>
        <a:graphic>
          <a:graphicData uri="http://schemas.openxmlformats.org/drawingml/2006/table">
            <a:tbl>
              <a:tblPr/>
              <a:tblGrid>
                <a:gridCol w="2578837"/>
                <a:gridCol w="9288210"/>
                <a:gridCol w="2520967"/>
              </a:tblGrid>
              <a:tr h="1266220">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Nombre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287864">
                <a:tc>
                  <a:txBody>
                    <a:bodyPr anchor="t" rtlCol="false"/>
                    <a:lstStyle/>
                    <a:p>
                      <a:pPr algn="ctr">
                        <a:lnSpc>
                          <a:spcPts val="4199"/>
                        </a:lnSpc>
                        <a:defRPr/>
                      </a:pPr>
                      <a:r>
                        <a:rPr lang="en-US" sz="2999">
                          <a:solidFill>
                            <a:srgbClr val="FFFFFF"/>
                          </a:solidFill>
                          <a:latin typeface="Roca One"/>
                          <a:ea typeface="Roca One"/>
                          <a:cs typeface="Roca One"/>
                          <a:sym typeface="Roca One"/>
                        </a:rPr>
                        <a:t>3ºAA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l">
                        <a:lnSpc>
                          <a:spcPts val="2659"/>
                        </a:lnSpc>
                        <a:defRPr/>
                      </a:pPr>
                      <a:r>
                        <a:rPr lang="en-US" sz="1899">
                          <a:solidFill>
                            <a:srgbClr val="FFFFFF"/>
                          </a:solidFill>
                          <a:latin typeface="Roca One"/>
                          <a:ea typeface="Roca One"/>
                          <a:cs typeface="Roca One"/>
                          <a:sym typeface="Roca One"/>
                        </a:rPr>
                        <a:t>CAMPOS GALLARDO MATÍAS IGNACIO ENRIQUE </a:t>
                      </a:r>
                      <a:endParaRPr lang="en-US" sz="1100"/>
                    </a:p>
                    <a:p>
                      <a:pPr algn="l">
                        <a:lnSpc>
                          <a:spcPts val="2659"/>
                        </a:lnSpc>
                      </a:pPr>
                      <a:r>
                        <a:rPr lang="en-US" sz="1899">
                          <a:solidFill>
                            <a:srgbClr val="FFFFFF"/>
                          </a:solidFill>
                          <a:latin typeface="Roca One"/>
                          <a:ea typeface="Roca One"/>
                          <a:cs typeface="Roca One"/>
                          <a:sym typeface="Roca One"/>
                        </a:rPr>
                        <a:t>ÓRDENES QUIÑINAO MARÍA PAZ EUNICE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79640">
                <a:tc>
                  <a:txBody>
                    <a:bodyPr anchor="t" rtlCol="false"/>
                    <a:lstStyle/>
                    <a:p>
                      <a:pPr algn="ctr">
                        <a:lnSpc>
                          <a:spcPts val="4199"/>
                        </a:lnSpc>
                        <a:defRPr/>
                      </a:pPr>
                      <a:r>
                        <a:rPr lang="en-US" sz="2999">
                          <a:solidFill>
                            <a:srgbClr val="FFFFFF"/>
                          </a:solidFill>
                          <a:latin typeface="Roca One"/>
                          <a:ea typeface="Roca One"/>
                          <a:cs typeface="Roca One"/>
                          <a:sym typeface="Roca One"/>
                        </a:rPr>
                        <a:t>3ºAB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l">
                        <a:lnSpc>
                          <a:spcPts val="2659"/>
                        </a:lnSpc>
                        <a:defRPr/>
                      </a:pPr>
                      <a:r>
                        <a:rPr lang="en-US" sz="1899" strike="noStrike" u="none">
                          <a:solidFill>
                            <a:srgbClr val="FFFFFF"/>
                          </a:solidFill>
                          <a:latin typeface="Roca One"/>
                          <a:ea typeface="Roca One"/>
                          <a:cs typeface="Roca One"/>
                          <a:sym typeface="Roca One"/>
                        </a:rPr>
                        <a:t>ÓRDENES QUIÑINAO MARÍA PAZ EUNICE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2045432">
                <a:tc>
                  <a:txBody>
                    <a:bodyPr anchor="t" rtlCol="false"/>
                    <a:lstStyle/>
                    <a:p>
                      <a:pPr algn="ctr">
                        <a:lnSpc>
                          <a:spcPts val="4199"/>
                        </a:lnSpc>
                        <a:defRPr/>
                      </a:pPr>
                      <a:r>
                        <a:rPr lang="en-US" sz="2999">
                          <a:solidFill>
                            <a:srgbClr val="FFFFFF"/>
                          </a:solidFill>
                          <a:latin typeface="Roca One"/>
                          <a:ea typeface="Roca One"/>
                          <a:cs typeface="Roca One"/>
                          <a:sym typeface="Roca One"/>
                        </a:rPr>
                        <a:t>3ºAC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l">
                        <a:lnSpc>
                          <a:spcPts val="2659"/>
                        </a:lnSpc>
                        <a:defRPr/>
                      </a:pPr>
                      <a:r>
                        <a:rPr lang="en-US" sz="1899">
                          <a:solidFill>
                            <a:srgbClr val="FFFFFF"/>
                          </a:solidFill>
                          <a:latin typeface="Roca One"/>
                          <a:ea typeface="Roca One"/>
                          <a:cs typeface="Roca One"/>
                          <a:sym typeface="Roca One"/>
                        </a:rPr>
                        <a:t>HUNT GUERRA EMILIA PAZ </a:t>
                      </a:r>
                      <a:endParaRPr lang="en-US" sz="1100"/>
                    </a:p>
                    <a:p>
                      <a:pPr algn="l">
                        <a:lnSpc>
                          <a:spcPts val="2659"/>
                        </a:lnSpc>
                      </a:pPr>
                      <a:r>
                        <a:rPr lang="en-US" sz="1899">
                          <a:solidFill>
                            <a:srgbClr val="FFFFFF"/>
                          </a:solidFill>
                          <a:latin typeface="Roca One"/>
                          <a:ea typeface="Roca One"/>
                          <a:cs typeface="Roca One"/>
                          <a:sym typeface="Roca One"/>
                        </a:rPr>
                        <a:t>PINTO DÍAZ CONSTANZA PRISCILA BELÉN </a:t>
                      </a:r>
                    </a:p>
                    <a:p>
                      <a:pPr algn="l">
                        <a:lnSpc>
                          <a:spcPts val="2659"/>
                        </a:lnSpc>
                      </a:pPr>
                      <a:r>
                        <a:rPr lang="en-US" sz="1899">
                          <a:solidFill>
                            <a:srgbClr val="FFFFFF"/>
                          </a:solidFill>
                          <a:latin typeface="Roca One"/>
                          <a:ea typeface="Roca One"/>
                          <a:cs typeface="Roca One"/>
                          <a:sym typeface="Roca One"/>
                        </a:rPr>
                        <a:t>CELIS ORELLANA RENATA CAROLINA </a:t>
                      </a:r>
                    </a:p>
                    <a:p>
                      <a:pPr algn="l">
                        <a:lnSpc>
                          <a:spcPts val="2659"/>
                        </a:lnSpc>
                      </a:pPr>
                      <a:r>
                        <a:rPr lang="en-US" sz="1899">
                          <a:solidFill>
                            <a:srgbClr val="FFFFFF"/>
                          </a:solidFill>
                          <a:latin typeface="Roca One"/>
                          <a:ea typeface="Roca One"/>
                          <a:cs typeface="Roca One"/>
                          <a:sym typeface="Roca One"/>
                        </a:rPr>
                        <a:t>CHACANA PÉREZ DAMIÁN IGNACIO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87864">
                <a:tc>
                  <a:txBody>
                    <a:bodyPr anchor="t" rtlCol="false"/>
                    <a:lstStyle/>
                    <a:p>
                      <a:pPr algn="ctr">
                        <a:lnSpc>
                          <a:spcPts val="4199"/>
                        </a:lnSpc>
                        <a:defRPr/>
                      </a:pPr>
                      <a:r>
                        <a:rPr lang="en-US" sz="2999">
                          <a:solidFill>
                            <a:srgbClr val="FFFFFF"/>
                          </a:solidFill>
                          <a:latin typeface="Roca One"/>
                          <a:ea typeface="Roca One"/>
                          <a:cs typeface="Roca One"/>
                          <a:sym typeface="Roca One"/>
                        </a:rPr>
                        <a:t>3ºCA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l">
                        <a:lnSpc>
                          <a:spcPts val="2659"/>
                        </a:lnSpc>
                        <a:defRPr/>
                      </a:pPr>
                      <a:r>
                        <a:rPr lang="en-US" sz="1899">
                          <a:solidFill>
                            <a:srgbClr val="FFFFFF"/>
                          </a:solidFill>
                          <a:latin typeface="Roca One"/>
                          <a:ea typeface="Roca One"/>
                          <a:cs typeface="Roca One"/>
                          <a:sym typeface="Roca One"/>
                        </a:rPr>
                        <a:t>QUEZADA MUÑOZ CONSTANZA FRANCISCA </a:t>
                      </a:r>
                      <a:endParaRPr lang="en-US" sz="1100"/>
                    </a:p>
                    <a:p>
                      <a:pPr algn="l">
                        <a:lnSpc>
                          <a:spcPts val="2659"/>
                        </a:lnSpc>
                      </a:pPr>
                      <a:r>
                        <a:rPr lang="en-US" sz="1899">
                          <a:solidFill>
                            <a:srgbClr val="FFFFFF"/>
                          </a:solidFill>
                          <a:latin typeface="Roca One"/>
                          <a:ea typeface="Roca One"/>
                          <a:cs typeface="Roca One"/>
                          <a:sym typeface="Roca One"/>
                        </a:rPr>
                        <a:t>OSORIO FERNÁNDEZ MARÍA ALEJANDRA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287864">
                <a:tc>
                  <a:txBody>
                    <a:bodyPr anchor="t" rtlCol="false"/>
                    <a:lstStyle/>
                    <a:p>
                      <a:pPr algn="ctr">
                        <a:lnSpc>
                          <a:spcPts val="4199"/>
                        </a:lnSpc>
                        <a:defRPr/>
                      </a:pPr>
                      <a:r>
                        <a:rPr lang="en-US" sz="2999">
                          <a:solidFill>
                            <a:srgbClr val="FFFFFF"/>
                          </a:solidFill>
                          <a:latin typeface="Roca One"/>
                          <a:ea typeface="Roca One"/>
                          <a:cs typeface="Roca One"/>
                          <a:sym typeface="Roca One"/>
                        </a:rPr>
                        <a:t>3ºCB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l">
                        <a:lnSpc>
                          <a:spcPts val="2659"/>
                        </a:lnSpc>
                        <a:defRPr/>
                      </a:pPr>
                      <a:r>
                        <a:rPr lang="en-US" sz="1899">
                          <a:solidFill>
                            <a:srgbClr val="FFFFFF"/>
                          </a:solidFill>
                          <a:latin typeface="Roca One"/>
                          <a:ea typeface="Roca One"/>
                          <a:cs typeface="Roca One"/>
                          <a:sym typeface="Roca One"/>
                        </a:rPr>
                        <a:t>MORALES VALENCIA NIA AILYN </a:t>
                      </a:r>
                      <a:endParaRPr lang="en-US" sz="1100"/>
                    </a:p>
                    <a:p>
                      <a:pPr algn="l">
                        <a:lnSpc>
                          <a:spcPts val="2659"/>
                        </a:lnSpc>
                      </a:pPr>
                      <a:r>
                        <a:rPr lang="en-US" sz="1899">
                          <a:solidFill>
                            <a:srgbClr val="FFFFFF"/>
                          </a:solidFill>
                          <a:latin typeface="Roca One"/>
                          <a:ea typeface="Roca One"/>
                          <a:cs typeface="Roca One"/>
                          <a:sym typeface="Roca One"/>
                        </a:rPr>
                        <a:t>SULANTAY PARRAGUEZ ANGELINA </a:t>
                      </a:r>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79640">
                <a:tc>
                  <a:txBody>
                    <a:bodyPr anchor="t" rtlCol="false"/>
                    <a:lstStyle/>
                    <a:p>
                      <a:pPr algn="ctr">
                        <a:lnSpc>
                          <a:spcPts val="4199"/>
                        </a:lnSpc>
                        <a:defRPr/>
                      </a:pPr>
                      <a:r>
                        <a:rPr lang="en-US" sz="2999">
                          <a:solidFill>
                            <a:srgbClr val="FFFFFF"/>
                          </a:solidFill>
                          <a:latin typeface="Roca One"/>
                          <a:ea typeface="Roca One"/>
                          <a:cs typeface="Roca One"/>
                          <a:sym typeface="Roca One"/>
                        </a:rPr>
                        <a:t>3ºCYR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l">
                        <a:lnSpc>
                          <a:spcPts val="2659"/>
                        </a:lnSpc>
                        <a:defRPr/>
                      </a:pPr>
                      <a:r>
                        <a:rPr lang="en-US" sz="1899" strike="noStrike" u="none">
                          <a:solidFill>
                            <a:srgbClr val="FFFFFF"/>
                          </a:solidFill>
                          <a:latin typeface="Roca One"/>
                          <a:ea typeface="Roca One"/>
                          <a:cs typeface="Roca One"/>
                          <a:sym typeface="Roca One"/>
                        </a:rPr>
                        <a:t>MALLEA MUÑOZ MARCO ANTONIO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
        <p:nvSpPr>
          <p:cNvPr name="TextBox 4" id="4"/>
          <p:cNvSpPr txBox="true"/>
          <p:nvPr/>
        </p:nvSpPr>
        <p:spPr>
          <a:xfrm rot="0">
            <a:off x="1159818" y="32505"/>
            <a:ext cx="16099482" cy="719970"/>
          </a:xfrm>
          <a:prstGeom prst="rect">
            <a:avLst/>
          </a:prstGeom>
        </p:spPr>
        <p:txBody>
          <a:bodyPr anchor="t" rtlCol="false" tIns="0" lIns="0" bIns="0" rIns="0">
            <a:spAutoFit/>
          </a:bodyPr>
          <a:lstStyle/>
          <a:p>
            <a:pPr algn="ctr">
              <a:lnSpc>
                <a:spcPts val="5991"/>
              </a:lnSpc>
              <a:spcBef>
                <a:spcPct val="0"/>
              </a:spcBef>
            </a:pPr>
            <a:r>
              <a:rPr lang="en-US" sz="4279">
                <a:solidFill>
                  <a:srgbClr val="ECE4D9"/>
                </a:solidFill>
                <a:latin typeface="Roca One"/>
                <a:ea typeface="Roca One"/>
                <a:cs typeface="Roca One"/>
                <a:sym typeface="Roca One"/>
              </a:rPr>
              <a:t>ESTUDIANTES CON EL 1er LUGAR EN RENDIMIENTO ESCOLAR</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094259" y="308730"/>
            <a:ext cx="16099482" cy="719970"/>
          </a:xfrm>
          <a:prstGeom prst="rect">
            <a:avLst/>
          </a:prstGeom>
        </p:spPr>
        <p:txBody>
          <a:bodyPr anchor="t" rtlCol="false" tIns="0" lIns="0" bIns="0" rIns="0">
            <a:spAutoFit/>
          </a:bodyPr>
          <a:lstStyle/>
          <a:p>
            <a:pPr algn="ctr">
              <a:lnSpc>
                <a:spcPts val="5991"/>
              </a:lnSpc>
              <a:spcBef>
                <a:spcPct val="0"/>
              </a:spcBef>
            </a:pPr>
            <a:r>
              <a:rPr lang="en-US" sz="4279">
                <a:solidFill>
                  <a:srgbClr val="ECE4D9"/>
                </a:solidFill>
                <a:latin typeface="Roca One"/>
                <a:ea typeface="Roca One"/>
                <a:cs typeface="Roca One"/>
                <a:sym typeface="Roca One"/>
              </a:rPr>
              <a:t>ESTUDIANTES CON EL 1er LUGAR EN RENDIMIENTO ESCOLAR</a:t>
            </a:r>
          </a:p>
        </p:txBody>
      </p:sp>
      <p:graphicFrame>
        <p:nvGraphicFramePr>
          <p:cNvPr name="Table 4" id="4"/>
          <p:cNvGraphicFramePr>
            <a:graphicFrameLocks noGrp="true"/>
          </p:cNvGraphicFramePr>
          <p:nvPr/>
        </p:nvGraphicFramePr>
        <p:xfrm>
          <a:off x="2506497" y="1328454"/>
          <a:ext cx="14388014" cy="8486775"/>
        </p:xfrm>
        <a:graphic>
          <a:graphicData uri="http://schemas.openxmlformats.org/drawingml/2006/table">
            <a:tbl>
              <a:tblPr/>
              <a:tblGrid>
                <a:gridCol w="2578837"/>
                <a:gridCol w="9288210"/>
                <a:gridCol w="2520967"/>
              </a:tblGrid>
              <a:tr h="1287876">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Nombre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HERRERA CAMUS PIERA ALESSANDRA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6,7 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CANALES CASANOVA AGUSTÍN ROBERTO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6,6 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PINTO LIRA ARANA SCARLET</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PERALTA SALDÍVAR BRUNO ISAAC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SANHUEZA POZO AYLLEN MAGDALENA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4ºCYR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3919"/>
                        </a:lnSpc>
                        <a:defRPr/>
                      </a:pPr>
                      <a:r>
                        <a:rPr lang="en-US" sz="2799">
                          <a:solidFill>
                            <a:srgbClr val="FBFAFB"/>
                          </a:solidFill>
                          <a:latin typeface="Roca One"/>
                          <a:ea typeface="Roca One"/>
                          <a:cs typeface="Roca One"/>
                          <a:sym typeface="Roca One"/>
                        </a:rPr>
                        <a:t>BASTÍAS MARTÍNEZ GUSTAVO MIGUEL</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6,9 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509367" y="416186"/>
            <a:ext cx="6745784" cy="878086"/>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Cobertura Curricular </a:t>
            </a:r>
          </a:p>
        </p:txBody>
      </p:sp>
      <p:graphicFrame>
        <p:nvGraphicFramePr>
          <p:cNvPr name="Table 4" id="4"/>
          <p:cNvGraphicFramePr>
            <a:graphicFrameLocks noGrp="true"/>
          </p:cNvGraphicFramePr>
          <p:nvPr/>
        </p:nvGraphicFramePr>
        <p:xfrm>
          <a:off x="2506497" y="2042777"/>
          <a:ext cx="13275007" cy="6201447"/>
        </p:xfrm>
        <a:graphic>
          <a:graphicData uri="http://schemas.openxmlformats.org/drawingml/2006/table">
            <a:tbl>
              <a:tblPr/>
              <a:tblGrid>
                <a:gridCol w="4401232"/>
                <a:gridCol w="4414128"/>
                <a:gridCol w="4459647"/>
              </a:tblGrid>
              <a:tr h="1312878">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Horas de Clases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83668">
                <a:tc>
                  <a:txBody>
                    <a:bodyPr anchor="t" rtlCol="false"/>
                    <a:lstStyle/>
                    <a:p>
                      <a:pPr algn="ctr">
                        <a:lnSpc>
                          <a:spcPts val="4199"/>
                        </a:lnSpc>
                        <a:defRPr/>
                      </a:pPr>
                      <a:r>
                        <a:rPr lang="en-US" sz="2999">
                          <a:solidFill>
                            <a:srgbClr val="FFFFFF"/>
                          </a:solidFill>
                          <a:latin typeface="Roca One"/>
                          <a:ea typeface="Roca One"/>
                          <a:cs typeface="Roca One"/>
                          <a:sym typeface="Roca One"/>
                        </a:rPr>
                        <a:t>1º 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1404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94%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16011">
                <a:tc>
                  <a:txBody>
                    <a:bodyPr anchor="t" rtlCol="false"/>
                    <a:lstStyle/>
                    <a:p>
                      <a:pPr algn="ctr">
                        <a:lnSpc>
                          <a:spcPts val="4199"/>
                        </a:lnSpc>
                        <a:defRPr/>
                      </a:pPr>
                      <a:r>
                        <a:rPr lang="en-US" sz="2999">
                          <a:solidFill>
                            <a:srgbClr val="FFFFFF"/>
                          </a:solidFill>
                          <a:latin typeface="Roca One"/>
                          <a:ea typeface="Roca One"/>
                          <a:cs typeface="Roca One"/>
                          <a:sym typeface="Roca One"/>
                        </a:rPr>
                        <a:t>2º 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1404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89%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216011">
                <a:tc>
                  <a:txBody>
                    <a:bodyPr anchor="t" rtlCol="false"/>
                    <a:lstStyle/>
                    <a:p>
                      <a:pPr algn="ctr">
                        <a:lnSpc>
                          <a:spcPts val="4199"/>
                        </a:lnSpc>
                        <a:defRPr/>
                      </a:pPr>
                      <a:r>
                        <a:rPr lang="en-US" sz="2999">
                          <a:solidFill>
                            <a:srgbClr val="FFFFFF"/>
                          </a:solidFill>
                          <a:latin typeface="Roca One"/>
                          <a:ea typeface="Roca One"/>
                          <a:cs typeface="Roca One"/>
                          <a:sym typeface="Roca One"/>
                        </a:rPr>
                        <a:t>3º 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1510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98%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72880">
                <a:tc>
                  <a:txBody>
                    <a:bodyPr anchor="t" rtlCol="false"/>
                    <a:lstStyle/>
                    <a:p>
                      <a:pPr algn="ctr">
                        <a:lnSpc>
                          <a:spcPts val="4199"/>
                        </a:lnSpc>
                        <a:defRPr/>
                      </a:pPr>
                      <a:r>
                        <a:rPr lang="en-US" sz="2999">
                          <a:solidFill>
                            <a:srgbClr val="FFFFFF"/>
                          </a:solidFill>
                          <a:latin typeface="Roca One"/>
                          <a:ea typeface="Roca One"/>
                          <a:cs typeface="Roca One"/>
                          <a:sym typeface="Roca One"/>
                        </a:rPr>
                        <a:t>4ºmedio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*1510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98 %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460603" y="253111"/>
            <a:ext cx="14104293" cy="1465452"/>
          </a:xfrm>
          <a:prstGeom prst="rect">
            <a:avLst/>
          </a:prstGeom>
        </p:spPr>
        <p:txBody>
          <a:bodyPr anchor="t" rtlCol="false" tIns="0" lIns="0" bIns="0" rIns="0">
            <a:spAutoFit/>
          </a:bodyPr>
          <a:lstStyle/>
          <a:p>
            <a:pPr algn="ctr">
              <a:lnSpc>
                <a:spcPts val="5852"/>
              </a:lnSpc>
              <a:spcBef>
                <a:spcPct val="0"/>
              </a:spcBef>
            </a:pPr>
            <a:r>
              <a:rPr lang="en-US" sz="4180">
                <a:solidFill>
                  <a:srgbClr val="ECE4D9"/>
                </a:solidFill>
                <a:latin typeface="Roca One"/>
                <a:ea typeface="Roca One"/>
                <a:cs typeface="Roca One"/>
                <a:sym typeface="Roca One"/>
              </a:rPr>
              <a:t>Principales Gestiones para la Mejora de los Aprendizajes </a:t>
            </a:r>
          </a:p>
          <a:p>
            <a:pPr algn="ctr">
              <a:lnSpc>
                <a:spcPts val="5852"/>
              </a:lnSpc>
              <a:spcBef>
                <a:spcPct val="0"/>
              </a:spcBef>
            </a:pPr>
            <a:r>
              <a:rPr lang="en-US" sz="4180">
                <a:solidFill>
                  <a:srgbClr val="ECE4D9"/>
                </a:solidFill>
                <a:latin typeface="Roca One"/>
                <a:ea typeface="Roca One"/>
                <a:cs typeface="Roca One"/>
                <a:sym typeface="Roca One"/>
              </a:rPr>
              <a:t>Plan General </a:t>
            </a:r>
          </a:p>
        </p:txBody>
      </p:sp>
      <p:sp>
        <p:nvSpPr>
          <p:cNvPr name="TextBox 4" id="4"/>
          <p:cNvSpPr txBox="true"/>
          <p:nvPr/>
        </p:nvSpPr>
        <p:spPr>
          <a:xfrm rot="0">
            <a:off x="1028700" y="1810685"/>
            <a:ext cx="15734294" cy="8271510"/>
          </a:xfrm>
          <a:prstGeom prst="rect">
            <a:avLst/>
          </a:prstGeom>
        </p:spPr>
        <p:txBody>
          <a:bodyPr anchor="t" rtlCol="false" tIns="0" lIns="0" bIns="0" rIns="0">
            <a:spAutoFit/>
          </a:bodyPr>
          <a:lstStyle/>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Metodologías Activas</a:t>
            </a:r>
          </a:p>
          <a:p>
            <a:pPr algn="l">
              <a:lnSpc>
                <a:spcPts val="5040"/>
              </a:lnSpc>
            </a:pPr>
          </a:p>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Articulación interdisciplinar con jefes de área</a:t>
            </a:r>
          </a:p>
          <a:p>
            <a:pPr algn="l">
              <a:lnSpc>
                <a:spcPts val="5040"/>
              </a:lnSpc>
            </a:pPr>
          </a:p>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Talleres de Reforzamiento en matemáticas y ciencias</a:t>
            </a:r>
          </a:p>
          <a:p>
            <a:pPr algn="l">
              <a:lnSpc>
                <a:spcPts val="5040"/>
              </a:lnSpc>
            </a:pPr>
          </a:p>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Plan de Mejoramiento (SIMCE)</a:t>
            </a:r>
          </a:p>
          <a:p>
            <a:pPr algn="l">
              <a:lnSpc>
                <a:spcPts val="5040"/>
              </a:lnSpc>
            </a:pPr>
          </a:p>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Diagnóstico Priorización Curricular.</a:t>
            </a:r>
          </a:p>
          <a:p>
            <a:pPr algn="l">
              <a:lnSpc>
                <a:spcPts val="5040"/>
              </a:lnSpc>
            </a:pPr>
          </a:p>
          <a:p>
            <a:pPr algn="l" marL="777240" indent="-388620" lvl="1">
              <a:lnSpc>
                <a:spcPts val="5040"/>
              </a:lnSpc>
              <a:buFont typeface="Arial"/>
              <a:buChar char="•"/>
            </a:pPr>
            <a:r>
              <a:rPr lang="en-US" b="true" sz="3600">
                <a:solidFill>
                  <a:srgbClr val="ECE4D9"/>
                </a:solidFill>
                <a:latin typeface="Open Sans 1 Bold"/>
                <a:ea typeface="Open Sans 1 Bold"/>
                <a:cs typeface="Open Sans 1 Bold"/>
                <a:sym typeface="Open Sans 1 Bold"/>
              </a:rPr>
              <a:t>Implementación 3 nuevos planes (Ofimática, Desarrollo de Habilidades Comunicacionales, Formación Vocacional-Técnico Profesional)</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755932" y="624583"/>
            <a:ext cx="16776135" cy="722510"/>
          </a:xfrm>
          <a:prstGeom prst="rect">
            <a:avLst/>
          </a:prstGeom>
        </p:spPr>
        <p:txBody>
          <a:bodyPr anchor="t" rtlCol="false" tIns="0" lIns="0" bIns="0" rIns="0">
            <a:spAutoFit/>
          </a:bodyPr>
          <a:lstStyle/>
          <a:p>
            <a:pPr algn="ctr">
              <a:lnSpc>
                <a:spcPts val="5851"/>
              </a:lnSpc>
              <a:spcBef>
                <a:spcPct val="0"/>
              </a:spcBef>
            </a:pPr>
            <a:r>
              <a:rPr lang="en-US" sz="4179">
                <a:solidFill>
                  <a:srgbClr val="ECE4D9"/>
                </a:solidFill>
                <a:latin typeface="Roca One"/>
                <a:ea typeface="Roca One"/>
                <a:cs typeface="Roca One"/>
                <a:sym typeface="Roca One"/>
              </a:rPr>
              <a:t>Principales Gestiones para la Mejora de los Aprendizajes Plan T.P. </a:t>
            </a:r>
          </a:p>
        </p:txBody>
      </p:sp>
      <p:sp>
        <p:nvSpPr>
          <p:cNvPr name="TextBox 4" id="4"/>
          <p:cNvSpPr txBox="true"/>
          <p:nvPr/>
        </p:nvSpPr>
        <p:spPr>
          <a:xfrm rot="0">
            <a:off x="1028700" y="2479675"/>
            <a:ext cx="15273784" cy="6778625"/>
          </a:xfrm>
          <a:prstGeom prst="rect">
            <a:avLst/>
          </a:prstGeom>
        </p:spPr>
        <p:txBody>
          <a:bodyPr anchor="t" rtlCol="false" tIns="0" lIns="0" bIns="0" rIns="0">
            <a:spAutoFit/>
          </a:bodyPr>
          <a:lstStyle/>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Pasantía en la especialidad de Logística (Puerto Terrestre).</a:t>
            </a:r>
          </a:p>
          <a:p>
            <a:pPr algn="l">
              <a:lnSpc>
                <a:spcPts val="4899"/>
              </a:lnSpc>
            </a:pPr>
          </a:p>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Cursos Mutual de Seguridad (online y certificación).</a:t>
            </a:r>
          </a:p>
          <a:p>
            <a:pPr algn="l">
              <a:lnSpc>
                <a:spcPts val="4899"/>
              </a:lnSpc>
            </a:pPr>
          </a:p>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Cursos Servicio de Impuetos Internos (NAF)</a:t>
            </a:r>
          </a:p>
          <a:p>
            <a:pPr algn="l">
              <a:lnSpc>
                <a:spcPts val="4899"/>
              </a:lnSpc>
            </a:pPr>
          </a:p>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Vinculación con la Comunidad (RRHH y Contabilidad)</a:t>
            </a:r>
          </a:p>
          <a:p>
            <a:pPr algn="l">
              <a:lnSpc>
                <a:spcPts val="4899"/>
              </a:lnSpc>
            </a:pPr>
          </a:p>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Alternancia con OTEC DUOC especialidad de Conectividad y Redes</a:t>
            </a:r>
          </a:p>
          <a:p>
            <a:pPr algn="l">
              <a:lnSpc>
                <a:spcPts val="4899"/>
              </a:lnSpc>
            </a:pPr>
          </a:p>
          <a:p>
            <a:pPr algn="l" marL="755649" indent="-377824" lvl="1">
              <a:lnSpc>
                <a:spcPts val="4899"/>
              </a:lnSpc>
              <a:buFont typeface="Arial"/>
              <a:buChar char="•"/>
            </a:pPr>
            <a:r>
              <a:rPr lang="en-US" b="true" sz="3499">
                <a:solidFill>
                  <a:srgbClr val="ECE4D9"/>
                </a:solidFill>
                <a:latin typeface="Open Sans 1 Bold"/>
                <a:ea typeface="Open Sans 1 Bold"/>
                <a:cs typeface="Open Sans 1 Bold"/>
                <a:sym typeface="Open Sans 1 Bold"/>
              </a:rPr>
              <a:t>Articulación interdisciplinar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1868791" y="1317789"/>
          <a:ext cx="14550417" cy="8134350"/>
        </p:xfrm>
        <a:graphic>
          <a:graphicData uri="http://schemas.openxmlformats.org/drawingml/2006/table">
            <a:tbl>
              <a:tblPr/>
              <a:tblGrid>
                <a:gridCol w="7118833"/>
                <a:gridCol w="7431584"/>
              </a:tblGrid>
              <a:tr h="1238684">
                <a:tc>
                  <a:txBody>
                    <a:bodyPr anchor="t" rtlCol="false"/>
                    <a:lstStyle/>
                    <a:p>
                      <a:pPr algn="ctr">
                        <a:lnSpc>
                          <a:spcPts val="5879"/>
                        </a:lnSpc>
                        <a:defRPr/>
                      </a:pPr>
                      <a:r>
                        <a:rPr lang="en-US" sz="4199">
                          <a:solidFill>
                            <a:srgbClr val="FFFFFF"/>
                          </a:solidFill>
                          <a:latin typeface="Bree Serif"/>
                          <a:ea typeface="Bree Serif"/>
                          <a:cs typeface="Bree Serif"/>
                          <a:sym typeface="Bree Serif"/>
                        </a:rPr>
                        <a:t>Misión 2025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879"/>
                        </a:lnSpc>
                        <a:defRPr/>
                      </a:pPr>
                      <a:r>
                        <a:rPr lang="en-US" sz="4199">
                          <a:solidFill>
                            <a:srgbClr val="ECE4D9"/>
                          </a:solidFill>
                          <a:latin typeface="Bree Serif"/>
                          <a:ea typeface="Bree Serif"/>
                          <a:cs typeface="Bree Serif"/>
                          <a:sym typeface="Bree Serif"/>
                        </a:rPr>
                        <a:t>Visión 2025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6895666">
                <a:tc>
                  <a:txBody>
                    <a:bodyPr anchor="t" rtlCol="false"/>
                    <a:lstStyle/>
                    <a:p>
                      <a:pPr algn="just">
                        <a:lnSpc>
                          <a:spcPts val="4199"/>
                        </a:lnSpc>
                        <a:defRPr/>
                      </a:pPr>
                      <a:r>
                        <a:rPr lang="en-US" sz="2999">
                          <a:solidFill>
                            <a:srgbClr val="FBFAFB"/>
                          </a:solidFill>
                          <a:latin typeface="Bree Serif"/>
                          <a:ea typeface="Bree Serif"/>
                          <a:cs typeface="Bree Serif"/>
                          <a:sym typeface="Bree Serif"/>
                        </a:rPr>
                        <a:t> “Formar estudiantes de enseñanza media Técnico Profesional, en el Valle de Aconcagua, a través las especialidades técnicas de nivel medio de las áreas de Contabilidad, Administración y Conectividad y redes, que entregarán los valores, competencias cognitivas y actitudinales necesarias para desenvolverse efectivamente en el ámbito social, familiar, laboral y académico.”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just">
                        <a:lnSpc>
                          <a:spcPts val="4199"/>
                        </a:lnSpc>
                        <a:defRPr/>
                      </a:pPr>
                      <a:r>
                        <a:rPr lang="en-US" sz="2999">
                          <a:solidFill>
                            <a:srgbClr val="FBFAFB"/>
                          </a:solidFill>
                          <a:latin typeface="Bree Serif"/>
                          <a:ea typeface="Bree Serif"/>
                          <a:cs typeface="Bree Serif"/>
                          <a:sym typeface="Bree Serif"/>
                        </a:rPr>
                        <a:t> “Queremos ser un Liceo Educacional Técnico Profesional de calidad y líder del presente y futuro en los sectores de Administración y Comercio y Telecomunicaciones, a través de un trabajo en conjunto con la comunidad que involucre el desarrollo de habilidades y competencias que permitan potenciar la vida familiar y ciudadana, la alta empleabilidad y la continuidad de estudios de todos los y las estudiantes.”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379493" y="200660"/>
            <a:ext cx="5064026" cy="795528"/>
          </a:xfrm>
          <a:prstGeom prst="rect">
            <a:avLst/>
          </a:prstGeom>
        </p:spPr>
        <p:txBody>
          <a:bodyPr anchor="t" rtlCol="false" tIns="0" lIns="0" bIns="0" rIns="0">
            <a:spAutoFit/>
          </a:bodyPr>
          <a:lstStyle/>
          <a:p>
            <a:pPr algn="ctr">
              <a:lnSpc>
                <a:spcPts val="6552"/>
              </a:lnSpc>
            </a:pPr>
            <a:r>
              <a:rPr lang="en-US" sz="4680">
                <a:solidFill>
                  <a:srgbClr val="FFFFFF"/>
                </a:solidFill>
                <a:latin typeface="Bree Serif"/>
                <a:ea typeface="Bree Serif"/>
                <a:cs typeface="Bree Serif"/>
                <a:sym typeface="Bree Serif"/>
              </a:rPr>
              <a:t>Fortalecimiento TP</a:t>
            </a:r>
          </a:p>
        </p:txBody>
      </p:sp>
      <p:sp>
        <p:nvSpPr>
          <p:cNvPr name="TextBox 4" id="4"/>
          <p:cNvSpPr txBox="true"/>
          <p:nvPr/>
        </p:nvSpPr>
        <p:spPr>
          <a:xfrm rot="0">
            <a:off x="473407" y="1012063"/>
            <a:ext cx="16876198" cy="10655991"/>
          </a:xfrm>
          <a:prstGeom prst="rect">
            <a:avLst/>
          </a:prstGeom>
        </p:spPr>
        <p:txBody>
          <a:bodyPr anchor="t" rtlCol="false" tIns="0" lIns="0" bIns="0" rIns="0">
            <a:spAutoFit/>
          </a:bodyPr>
          <a:lstStyle/>
          <a:p>
            <a:pPr algn="just">
              <a:lnSpc>
                <a:spcPts val="3640"/>
              </a:lnSpc>
            </a:pPr>
            <a:r>
              <a:rPr lang="en-US" sz="2600" b="true">
                <a:solidFill>
                  <a:srgbClr val="FFFFFF"/>
                </a:solidFill>
                <a:latin typeface="Open Sans 1 Bold"/>
                <a:ea typeface="Open Sans 1 Bold"/>
                <a:cs typeface="Open Sans 1 Bold"/>
                <a:sym typeface="Open Sans 1 Bold"/>
              </a:rPr>
              <a:t>Contabilidad- Colaboración SII</a:t>
            </a:r>
          </a:p>
          <a:p>
            <a:pPr algn="just">
              <a:lnSpc>
                <a:spcPts val="3640"/>
              </a:lnSpc>
            </a:pPr>
            <a:r>
              <a:rPr lang="en-US" sz="2600" b="true">
                <a:solidFill>
                  <a:srgbClr val="FFFFFF"/>
                </a:solidFill>
                <a:latin typeface="Open Sans 1 Bold"/>
                <a:ea typeface="Open Sans 1 Bold"/>
                <a:cs typeface="Open Sans 1 Bold"/>
                <a:sym typeface="Open Sans 1 Bold"/>
              </a:rPr>
              <a:t>Operación Renta: Estudiantes de 4tos. medios prestan servicio a la comunidad en la realización de la declaración de renta para contribuyentes de segunda categoría.</a:t>
            </a:r>
          </a:p>
          <a:p>
            <a:pPr algn="just">
              <a:lnSpc>
                <a:spcPts val="3640"/>
              </a:lnSpc>
            </a:pPr>
            <a:r>
              <a:rPr lang="en-US" sz="2600" b="true">
                <a:solidFill>
                  <a:srgbClr val="FFFFFF"/>
                </a:solidFill>
                <a:latin typeface="Open Sans 1 Bold"/>
                <a:ea typeface="Open Sans 1 Bold"/>
                <a:cs typeface="Open Sans 1 Bold"/>
                <a:sym typeface="Open Sans 1 Bold"/>
              </a:rPr>
              <a:t>N</a:t>
            </a:r>
            <a:r>
              <a:rPr lang="en-US" b="true" sz="2600">
                <a:solidFill>
                  <a:srgbClr val="FFFFFF"/>
                </a:solidFill>
                <a:latin typeface="Open Sans 1 Bold"/>
                <a:ea typeface="Open Sans 1 Bold"/>
                <a:cs typeface="Open Sans 1 Bold"/>
                <a:sym typeface="Open Sans 1 Bold"/>
              </a:rPr>
              <a:t>AF: Núcleo de Apoyo Fiscal. Los estudiantes de 3ros medios, realizaron curso de Apoyo Fiscal impartido por el SII, donde se establece atención a las personas para lograr su formalización ante el SII.</a:t>
            </a:r>
          </a:p>
          <a:p>
            <a:pPr algn="just">
              <a:lnSpc>
                <a:spcPts val="3640"/>
              </a:lnSpc>
            </a:pPr>
          </a:p>
          <a:p>
            <a:pPr algn="just">
              <a:lnSpc>
                <a:spcPts val="3640"/>
              </a:lnSpc>
            </a:pPr>
            <a:r>
              <a:rPr lang="en-US" b="true" sz="2600">
                <a:solidFill>
                  <a:srgbClr val="FFFFFF"/>
                </a:solidFill>
                <a:latin typeface="Open Sans 1 Bold"/>
                <a:ea typeface="Open Sans 1 Bold"/>
                <a:cs typeface="Open Sans 1 Bold"/>
                <a:sym typeface="Open Sans 1 Bold"/>
              </a:rPr>
              <a:t>RRHH- OMIL</a:t>
            </a:r>
          </a:p>
          <a:p>
            <a:pPr algn="just">
              <a:lnSpc>
                <a:spcPts val="3640"/>
              </a:lnSpc>
            </a:pPr>
            <a:r>
              <a:rPr lang="en-US" b="true" sz="2600">
                <a:solidFill>
                  <a:srgbClr val="FFFFFF"/>
                </a:solidFill>
                <a:latin typeface="Open Sans 1 Bold"/>
                <a:ea typeface="Open Sans 1 Bold"/>
                <a:cs typeface="Open Sans 1 Bold"/>
                <a:sym typeface="Open Sans 1 Bold"/>
              </a:rPr>
              <a:t>Operativo Laboral- OMIL: Estudiantes de 4tos. medios de la especialidad de Recursos humanos, prestan servicio a la comunidad del valle Aconcagua, en la realización de Curriculum Vitae, colaborando de forma conjunta con la OMIL, permitiendo a las personas postular en la bolsa de empleo.</a:t>
            </a:r>
          </a:p>
          <a:p>
            <a:pPr algn="just">
              <a:lnSpc>
                <a:spcPts val="3640"/>
              </a:lnSpc>
            </a:pPr>
          </a:p>
          <a:p>
            <a:pPr algn="just">
              <a:lnSpc>
                <a:spcPts val="3640"/>
              </a:lnSpc>
            </a:pPr>
            <a:r>
              <a:rPr lang="en-US" b="true" sz="2600">
                <a:solidFill>
                  <a:srgbClr val="FFFFFF"/>
                </a:solidFill>
                <a:latin typeface="Open Sans 1 Bold"/>
                <a:ea typeface="Open Sans 1 Bold"/>
                <a:cs typeface="Open Sans 1 Bold"/>
                <a:sym typeface="Open Sans 1 Bold"/>
              </a:rPr>
              <a:t>Logistica</a:t>
            </a:r>
          </a:p>
          <a:p>
            <a:pPr algn="just">
              <a:lnSpc>
                <a:spcPts val="3640"/>
              </a:lnSpc>
            </a:pPr>
            <a:r>
              <a:rPr lang="en-US" b="true" sz="2600">
                <a:solidFill>
                  <a:srgbClr val="FFFFFF"/>
                </a:solidFill>
                <a:latin typeface="Open Sans 1 Bold"/>
                <a:ea typeface="Open Sans 1 Bold"/>
                <a:cs typeface="Open Sans 1 Bold"/>
                <a:sym typeface="Open Sans 1 Bold"/>
              </a:rPr>
              <a:t>Estudiantes de 4tos medios, realizan pasantías en distintas empresas de la zona, siendo el puerto terrestre el lugar que mas recibio a estudiantes.</a:t>
            </a:r>
          </a:p>
          <a:p>
            <a:pPr algn="just">
              <a:lnSpc>
                <a:spcPts val="3640"/>
              </a:lnSpc>
            </a:pPr>
          </a:p>
          <a:p>
            <a:pPr algn="l">
              <a:lnSpc>
                <a:spcPts val="3640"/>
              </a:lnSpc>
            </a:pPr>
            <a:r>
              <a:rPr lang="en-US" b="true" sz="2600">
                <a:solidFill>
                  <a:srgbClr val="FFFFFF"/>
                </a:solidFill>
                <a:latin typeface="Open Sans 1 Bold"/>
                <a:ea typeface="Open Sans 1 Bold"/>
                <a:cs typeface="Open Sans 1 Bold"/>
                <a:sym typeface="Open Sans 1 Bold"/>
              </a:rPr>
              <a:t>Conectividad y Redes</a:t>
            </a:r>
          </a:p>
          <a:p>
            <a:pPr algn="l">
              <a:lnSpc>
                <a:spcPts val="3640"/>
              </a:lnSpc>
            </a:pPr>
            <a:r>
              <a:rPr lang="en-US" b="true" sz="2600">
                <a:solidFill>
                  <a:srgbClr val="FFFFFF"/>
                </a:solidFill>
                <a:latin typeface="Open Sans 1 Bold"/>
                <a:ea typeface="Open Sans 1 Bold"/>
                <a:cs typeface="Open Sans 1 Bold"/>
                <a:sym typeface="Open Sans 1 Bold"/>
              </a:rPr>
              <a:t>Visitas a empresas CISCO, presentación de Proyectos realizados por estudiantes. Certificación SENCE. </a:t>
            </a:r>
          </a:p>
          <a:p>
            <a:pPr algn="l">
              <a:lnSpc>
                <a:spcPts val="3901"/>
              </a:lnSpc>
            </a:pPr>
          </a:p>
          <a:p>
            <a:pPr algn="ctr">
              <a:lnSpc>
                <a:spcPts val="3901"/>
              </a:lnSpc>
            </a:pPr>
          </a:p>
          <a:p>
            <a:pPr algn="ctr">
              <a:lnSpc>
                <a:spcPts val="3901"/>
              </a:lnSpc>
            </a:pPr>
          </a:p>
          <a:p>
            <a:pPr algn="ctr">
              <a:lnSpc>
                <a:spcPts val="3901"/>
              </a:lnSpc>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17860" y="357550"/>
            <a:ext cx="17304097" cy="719962"/>
          </a:xfrm>
          <a:prstGeom prst="rect">
            <a:avLst/>
          </a:prstGeom>
        </p:spPr>
        <p:txBody>
          <a:bodyPr anchor="t" rtlCol="false" tIns="0" lIns="0" bIns="0" rIns="0">
            <a:spAutoFit/>
          </a:bodyPr>
          <a:lstStyle/>
          <a:p>
            <a:pPr algn="ctr">
              <a:lnSpc>
                <a:spcPts val="5992"/>
              </a:lnSpc>
              <a:spcBef>
                <a:spcPct val="0"/>
              </a:spcBef>
            </a:pPr>
            <a:r>
              <a:rPr lang="en-US" sz="4280">
                <a:solidFill>
                  <a:srgbClr val="ECE4D9"/>
                </a:solidFill>
                <a:latin typeface="Roca One"/>
                <a:ea typeface="Roca One"/>
                <a:cs typeface="Roca One"/>
                <a:sym typeface="Roca One"/>
              </a:rPr>
              <a:t>Asesoramiento Vocacional y Apoyo para la  Continuidad de Estudios</a:t>
            </a:r>
          </a:p>
        </p:txBody>
      </p:sp>
      <p:sp>
        <p:nvSpPr>
          <p:cNvPr name="TextBox 4" id="4"/>
          <p:cNvSpPr txBox="true"/>
          <p:nvPr/>
        </p:nvSpPr>
        <p:spPr>
          <a:xfrm rot="0">
            <a:off x="911336" y="1362937"/>
            <a:ext cx="16774294" cy="8362951"/>
          </a:xfrm>
          <a:prstGeom prst="rect">
            <a:avLst/>
          </a:prstGeom>
        </p:spPr>
        <p:txBody>
          <a:bodyPr anchor="t" rtlCol="false" tIns="0" lIns="0" bIns="0" rIns="0">
            <a:spAutoFit/>
          </a:bodyPr>
          <a:lstStyle/>
          <a:p>
            <a:pPr algn="just">
              <a:lnSpc>
                <a:spcPts val="4199"/>
              </a:lnSpc>
              <a:spcBef>
                <a:spcPct val="0"/>
              </a:spcBef>
            </a:pPr>
            <a:r>
              <a:rPr lang="en-US" sz="2999">
                <a:solidFill>
                  <a:srgbClr val="FFFFFF"/>
                </a:solidFill>
                <a:latin typeface="Roca One"/>
                <a:ea typeface="Roca One"/>
                <a:cs typeface="Roca One"/>
                <a:sym typeface="Roca One"/>
              </a:rPr>
              <a:t>a) Orientación vocacional y proyección académica (4tos medios)</a:t>
            </a:r>
          </a:p>
          <a:p>
            <a:pPr algn="just">
              <a:lnSpc>
                <a:spcPts val="4199"/>
              </a:lnSpc>
              <a:spcBef>
                <a:spcPct val="0"/>
              </a:spcBef>
            </a:pPr>
            <a:r>
              <a:rPr lang="en-US" sz="2999">
                <a:solidFill>
                  <a:srgbClr val="FFFFFF"/>
                </a:solidFill>
                <a:latin typeface="Roca One"/>
                <a:ea typeface="Roca One"/>
                <a:cs typeface="Roca One"/>
                <a:sym typeface="Roca One"/>
              </a:rPr>
              <a:t>2 vínculos: Cpech y Fundación Luksic </a:t>
            </a:r>
          </a:p>
          <a:p>
            <a:pPr algn="just">
              <a:lnSpc>
                <a:spcPts val="4199"/>
              </a:lnSpc>
              <a:spcBef>
                <a:spcPct val="0"/>
              </a:spcBef>
            </a:pPr>
            <a:r>
              <a:rPr lang="en-US" sz="2999">
                <a:solidFill>
                  <a:srgbClr val="FFFFFF"/>
                </a:solidFill>
                <a:latin typeface="Roca One"/>
                <a:ea typeface="Roca One"/>
                <a:cs typeface="Roca One"/>
                <a:sym typeface="Roca One"/>
              </a:rPr>
              <a:t>b) Acompañamiento en procesos de acceso a la educación superior (asesorías y postulación al FUAS)</a:t>
            </a:r>
          </a:p>
          <a:p>
            <a:pPr algn="just">
              <a:lnSpc>
                <a:spcPts val="4199"/>
              </a:lnSpc>
              <a:spcBef>
                <a:spcPct val="0"/>
              </a:spcBef>
            </a:pPr>
            <a:r>
              <a:rPr lang="en-US" sz="2999">
                <a:solidFill>
                  <a:srgbClr val="FFFFFF"/>
                </a:solidFill>
                <a:latin typeface="Roca One"/>
                <a:ea typeface="Roca One"/>
                <a:cs typeface="Roca One"/>
                <a:sym typeface="Roca One"/>
              </a:rPr>
              <a:t>c) 5 Procesos de Admisión Especial (Propedéutico)</a:t>
            </a:r>
          </a:p>
          <a:p>
            <a:pPr algn="just">
              <a:lnSpc>
                <a:spcPts val="4199"/>
              </a:lnSpc>
              <a:spcBef>
                <a:spcPct val="0"/>
              </a:spcBef>
            </a:pPr>
            <a:r>
              <a:rPr lang="en-US" sz="2999">
                <a:solidFill>
                  <a:srgbClr val="FFFFFF"/>
                </a:solidFill>
                <a:latin typeface="Roca One"/>
                <a:ea typeface="Roca One"/>
                <a:cs typeface="Roca One"/>
                <a:sym typeface="Roca One"/>
              </a:rPr>
              <a:t>d) Coordinación interinstitucional con Universidad de Valparaíso, Universidad Federico Santa María, AIEP, Universidad de Playa Ancha, DUOC e INACAP. </a:t>
            </a:r>
          </a:p>
          <a:p>
            <a:pPr algn="just">
              <a:lnSpc>
                <a:spcPts val="4199"/>
              </a:lnSpc>
              <a:spcBef>
                <a:spcPct val="0"/>
              </a:spcBef>
            </a:pPr>
            <a:r>
              <a:rPr lang="en-US" sz="2999">
                <a:solidFill>
                  <a:srgbClr val="FFFFFF"/>
                </a:solidFill>
                <a:latin typeface="Roca One"/>
                <a:ea typeface="Roca One"/>
                <a:cs typeface="Roca One"/>
                <a:sym typeface="Roca One"/>
              </a:rPr>
              <a:t>e) 3 Visitas a Universidades e instituciones de educación superior y participación en actividades de difusion como feria de proyección vocacional. </a:t>
            </a:r>
          </a:p>
          <a:p>
            <a:pPr algn="just">
              <a:lnSpc>
                <a:spcPts val="4199"/>
              </a:lnSpc>
              <a:spcBef>
                <a:spcPct val="0"/>
              </a:spcBef>
            </a:pPr>
          </a:p>
          <a:p>
            <a:pPr algn="just">
              <a:lnSpc>
                <a:spcPts val="4199"/>
              </a:lnSpc>
            </a:pPr>
            <a:r>
              <a:rPr lang="en-US" b="true" sz="2999" u="sng">
                <a:solidFill>
                  <a:srgbClr val="FFFFFF"/>
                </a:solidFill>
                <a:latin typeface="Roca One Bold"/>
                <a:ea typeface="Roca One Bold"/>
                <a:cs typeface="Roca One Bold"/>
                <a:sym typeface="Roca One Bold"/>
              </a:rPr>
              <a:t>Logros:</a:t>
            </a:r>
          </a:p>
          <a:p>
            <a:pPr algn="just" marL="647692" indent="-323846" lvl="1">
              <a:lnSpc>
                <a:spcPts val="4199"/>
              </a:lnSpc>
              <a:buFont typeface="Arial"/>
              <a:buChar char="•"/>
            </a:pPr>
            <a:r>
              <a:rPr lang="en-US" sz="2999">
                <a:solidFill>
                  <a:srgbClr val="FFFFFF"/>
                </a:solidFill>
                <a:latin typeface="Roca One"/>
                <a:ea typeface="Roca One"/>
                <a:cs typeface="Roca One"/>
                <a:sym typeface="Roca One"/>
              </a:rPr>
              <a:t>I</a:t>
            </a:r>
            <a:r>
              <a:rPr lang="en-US" sz="2999">
                <a:solidFill>
                  <a:srgbClr val="FFFFFF"/>
                </a:solidFill>
                <a:latin typeface="Roca One"/>
                <a:ea typeface="Roca One"/>
                <a:cs typeface="Roca One"/>
                <a:sym typeface="Roca One"/>
              </a:rPr>
              <a:t>nformación y claridad respecto a alternativas académicas y procesos de acceso a la educación superior.</a:t>
            </a:r>
          </a:p>
          <a:p>
            <a:pPr algn="just" marL="647692" indent="-323846" lvl="1">
              <a:lnSpc>
                <a:spcPts val="4199"/>
              </a:lnSpc>
              <a:buFont typeface="Arial"/>
              <a:buChar char="•"/>
            </a:pPr>
            <a:r>
              <a:rPr lang="en-US" sz="2999">
                <a:solidFill>
                  <a:srgbClr val="FFFFFF"/>
                </a:solidFill>
                <a:latin typeface="Roca One"/>
                <a:ea typeface="Roca One"/>
                <a:cs typeface="Roca One"/>
                <a:sym typeface="Roca One"/>
              </a:rPr>
              <a:t>Alta participación en procesos de admisión especial.</a:t>
            </a:r>
          </a:p>
          <a:p>
            <a:pPr algn="just" marL="647692" indent="-323846" lvl="1">
              <a:lnSpc>
                <a:spcPts val="4199"/>
              </a:lnSpc>
              <a:buFont typeface="Arial"/>
              <a:buChar char="•"/>
            </a:pPr>
            <a:r>
              <a:rPr lang="en-US" sz="2999">
                <a:solidFill>
                  <a:srgbClr val="FFFFFF"/>
                </a:solidFill>
                <a:latin typeface="Roca One"/>
                <a:ea typeface="Roca One"/>
                <a:cs typeface="Roca One"/>
                <a:sym typeface="Roca One"/>
              </a:rPr>
              <a:t>Avances significativos en la completación del FUAS.</a:t>
            </a:r>
          </a:p>
          <a:p>
            <a:pPr algn="just" marL="647692" indent="-323846" lvl="1">
              <a:lnSpc>
                <a:spcPts val="4199"/>
              </a:lnSpc>
              <a:buFont typeface="Arial"/>
              <a:buChar char="•"/>
            </a:pPr>
            <a:r>
              <a:rPr lang="en-US" sz="2999">
                <a:solidFill>
                  <a:srgbClr val="FFFFFF"/>
                </a:solidFill>
                <a:latin typeface="Roca One"/>
                <a:ea typeface="Roca One"/>
                <a:cs typeface="Roca One"/>
                <a:sym typeface="Roca One"/>
              </a:rPr>
              <a:t>Fortalecimiento del vínculo entre el establecimiento y universidades.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Object 3" id="3"/>
          <p:cNvGraphicFramePr/>
          <p:nvPr/>
        </p:nvGraphicFramePr>
        <p:xfrm>
          <a:off x="1253824" y="2061476"/>
          <a:ext cx="11315700" cy="4400550"/>
        </p:xfrm>
        <a:graphic>
          <a:graphicData uri="http://schemas.openxmlformats.org/presentationml/2006/ole">
            <p:oleObj imgW="13576300" imgH="66675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2181746" y="933450"/>
            <a:ext cx="1330865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Práctica y Preparación Técnico Profesional</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Object 3" id="3"/>
          <p:cNvGraphicFramePr/>
          <p:nvPr/>
        </p:nvGraphicFramePr>
        <p:xfrm>
          <a:off x="1421338" y="1761624"/>
          <a:ext cx="3771900" cy="6286500"/>
        </p:xfrm>
        <a:graphic>
          <a:graphicData uri="http://schemas.openxmlformats.org/presentationml/2006/ole">
            <p:oleObj imgW="5029200" imgH="75438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7196274" y="150614"/>
            <a:ext cx="3895452" cy="878110"/>
          </a:xfrm>
          <a:prstGeom prst="rect">
            <a:avLst/>
          </a:prstGeom>
        </p:spPr>
        <p:txBody>
          <a:bodyPr anchor="t" rtlCol="false" tIns="0" lIns="0" bIns="0" rIns="0">
            <a:spAutoFit/>
          </a:bodyPr>
          <a:lstStyle/>
          <a:p>
            <a:pPr algn="ctr">
              <a:lnSpc>
                <a:spcPts val="7251"/>
              </a:lnSpc>
              <a:spcBef>
                <a:spcPct val="0"/>
              </a:spcBef>
            </a:pPr>
            <a:r>
              <a:rPr lang="en-US" sz="5179">
                <a:solidFill>
                  <a:srgbClr val="ECE4D9"/>
                </a:solidFill>
                <a:latin typeface="Roca One"/>
                <a:ea typeface="Roca One"/>
                <a:cs typeface="Roca One"/>
                <a:sym typeface="Roca One"/>
              </a:rPr>
              <a:t>Gestión CRA</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Object 3" id="3"/>
          <p:cNvGraphicFramePr/>
          <p:nvPr/>
        </p:nvGraphicFramePr>
        <p:xfrm>
          <a:off x="1028700" y="2374843"/>
          <a:ext cx="16230600" cy="5537315"/>
        </p:xfrm>
        <a:graphic>
          <a:graphicData uri="http://schemas.openxmlformats.org/presentationml/2006/ole">
            <p:oleObj imgW="19469100" imgH="87757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6000601" y="933450"/>
            <a:ext cx="567094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Resultasos SIMCE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Object 3" id="3"/>
          <p:cNvGraphicFramePr/>
          <p:nvPr/>
        </p:nvGraphicFramePr>
        <p:xfrm>
          <a:off x="1028700" y="2272529"/>
          <a:ext cx="16230600" cy="6383213"/>
        </p:xfrm>
        <a:graphic>
          <a:graphicData uri="http://schemas.openxmlformats.org/presentationml/2006/ole">
            <p:oleObj imgW="19469100" imgH="96266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6184106" y="933450"/>
            <a:ext cx="530393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Resultasos PAES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658663" y="3373037"/>
            <a:ext cx="15600637" cy="3325349"/>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Gestión </a:t>
            </a:r>
          </a:p>
          <a:p>
            <a:pPr algn="ctr">
              <a:lnSpc>
                <a:spcPts val="11808"/>
              </a:lnSpc>
            </a:pPr>
            <a:r>
              <a:rPr lang="en-US" sz="8434">
                <a:solidFill>
                  <a:srgbClr val="FFFFFF"/>
                </a:solidFill>
                <a:latin typeface="Wonderful Branding"/>
                <a:ea typeface="Wonderful Branding"/>
                <a:cs typeface="Wonderful Branding"/>
                <a:sym typeface="Wonderful Branding"/>
              </a:rPr>
              <a:t> Convivencia Escolar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4117404" y="933450"/>
            <a:ext cx="10053191"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IVE Y PROGRAMA JUNAEB 2025</a:t>
            </a:r>
          </a:p>
        </p:txBody>
      </p:sp>
      <p:graphicFrame>
        <p:nvGraphicFramePr>
          <p:cNvPr name="Table 4" id="4"/>
          <p:cNvGraphicFramePr>
            <a:graphicFrameLocks noGrp="true"/>
          </p:cNvGraphicFramePr>
          <p:nvPr/>
        </p:nvGraphicFramePr>
        <p:xfrm>
          <a:off x="351079" y="2533664"/>
          <a:ext cx="8112888" cy="6477000"/>
        </p:xfrm>
        <a:graphic>
          <a:graphicData uri="http://schemas.openxmlformats.org/drawingml/2006/table">
            <a:tbl>
              <a:tblPr/>
              <a:tblGrid>
                <a:gridCol w="6769858"/>
                <a:gridCol w="1343030"/>
              </a:tblGrid>
              <a:tr h="1287980">
                <a:tc>
                  <a:txBody>
                    <a:bodyPr anchor="t" rtlCol="false"/>
                    <a:lstStyle/>
                    <a:p>
                      <a:pPr algn="ctr">
                        <a:lnSpc>
                          <a:spcPts val="4199"/>
                        </a:lnSpc>
                        <a:defRPr/>
                      </a:pPr>
                      <a:r>
                        <a:rPr lang="en-US" sz="2999">
                          <a:solidFill>
                            <a:srgbClr val="FBFAFB"/>
                          </a:solidFill>
                          <a:latin typeface="Roca One"/>
                          <a:ea typeface="Roca One"/>
                          <a:cs typeface="Roca One"/>
                          <a:sym typeface="Roca One"/>
                        </a:rPr>
                        <a:t>Servicio de almuerzo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210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287980">
                <a:tc>
                  <a:txBody>
                    <a:bodyPr anchor="t" rtlCol="false"/>
                    <a:lstStyle/>
                    <a:p>
                      <a:pPr algn="ctr">
                        <a:lnSpc>
                          <a:spcPts val="4199"/>
                        </a:lnSpc>
                        <a:defRPr/>
                      </a:pPr>
                      <a:r>
                        <a:rPr lang="en-US" sz="2999">
                          <a:solidFill>
                            <a:srgbClr val="FBFAFB"/>
                          </a:solidFill>
                          <a:latin typeface="Roca One"/>
                          <a:ea typeface="Roca One"/>
                          <a:cs typeface="Roca One"/>
                          <a:sym typeface="Roca One"/>
                        </a:rPr>
                        <a:t>Servicio desayuno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169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287980">
                <a:tc>
                  <a:txBody>
                    <a:bodyPr anchor="t" rtlCol="false"/>
                    <a:lstStyle/>
                    <a:p>
                      <a:pPr algn="ctr">
                        <a:lnSpc>
                          <a:spcPts val="4199"/>
                        </a:lnSpc>
                        <a:defRPr/>
                      </a:pPr>
                      <a:r>
                        <a:rPr lang="en-US" sz="2999">
                          <a:solidFill>
                            <a:srgbClr val="FBFAFB"/>
                          </a:solidFill>
                          <a:latin typeface="Roca One"/>
                          <a:ea typeface="Roca One"/>
                          <a:cs typeface="Roca One"/>
                          <a:sym typeface="Roca One"/>
                        </a:rPr>
                        <a:t>Tercera colación prioritarios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86305">
                <a:tc>
                  <a:txBody>
                    <a:bodyPr anchor="t" rtlCol="false"/>
                    <a:lstStyle/>
                    <a:p>
                      <a:pPr algn="ctr">
                        <a:lnSpc>
                          <a:spcPts val="4199"/>
                        </a:lnSpc>
                        <a:defRPr/>
                      </a:pPr>
                      <a:r>
                        <a:rPr lang="en-US" sz="2999">
                          <a:solidFill>
                            <a:srgbClr val="FBFAFB"/>
                          </a:solidFill>
                          <a:latin typeface="Roca One"/>
                          <a:ea typeface="Roca One"/>
                          <a:cs typeface="Roca One"/>
                          <a:sym typeface="Roca One"/>
                        </a:rPr>
                        <a:t>Programa ütiles escolares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814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426754">
                <a:tc>
                  <a:txBody>
                    <a:bodyPr anchor="t" rtlCol="false"/>
                    <a:lstStyle/>
                    <a:p>
                      <a:pPr algn="ctr">
                        <a:lnSpc>
                          <a:spcPts val="4199"/>
                        </a:lnSpc>
                        <a:defRPr/>
                      </a:pPr>
                      <a:r>
                        <a:rPr lang="en-US" sz="2999">
                          <a:solidFill>
                            <a:srgbClr val="FBFAFB"/>
                          </a:solidFill>
                          <a:latin typeface="Roca One"/>
                          <a:ea typeface="Roca One"/>
                          <a:cs typeface="Roca One"/>
                          <a:sym typeface="Roca One"/>
                        </a:rPr>
                        <a:t>Programa T.N.E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190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graphicFrame>
        <p:nvGraphicFramePr>
          <p:cNvPr name="Table 5" id="5"/>
          <p:cNvGraphicFramePr>
            <a:graphicFrameLocks noGrp="true"/>
          </p:cNvGraphicFramePr>
          <p:nvPr/>
        </p:nvGraphicFramePr>
        <p:xfrm>
          <a:off x="9144000" y="2533664"/>
          <a:ext cx="7930492" cy="6477000"/>
        </p:xfrm>
        <a:graphic>
          <a:graphicData uri="http://schemas.openxmlformats.org/drawingml/2006/table">
            <a:tbl>
              <a:tblPr/>
              <a:tblGrid>
                <a:gridCol w="5963387"/>
                <a:gridCol w="1967105"/>
              </a:tblGrid>
              <a:tr h="1186588">
                <a:tc>
                  <a:txBody>
                    <a:bodyPr anchor="t" rtlCol="false"/>
                    <a:lstStyle/>
                    <a:p>
                      <a:pPr algn="ctr">
                        <a:lnSpc>
                          <a:spcPts val="4199"/>
                        </a:lnSpc>
                        <a:defRPr/>
                      </a:pPr>
                      <a:r>
                        <a:rPr lang="en-US" sz="2999">
                          <a:solidFill>
                            <a:srgbClr val="FBFAFB"/>
                          </a:solidFill>
                          <a:latin typeface="Roca One"/>
                          <a:ea typeface="Roca One"/>
                          <a:cs typeface="Roca One"/>
                          <a:sym typeface="Roca One"/>
                        </a:rPr>
                        <a:t>Controles oftalmológicos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760447">
                <a:tc>
                  <a:txBody>
                    <a:bodyPr anchor="t" rtlCol="false"/>
                    <a:lstStyle/>
                    <a:p>
                      <a:pPr algn="ctr">
                        <a:lnSpc>
                          <a:spcPts val="4199"/>
                        </a:lnSpc>
                        <a:defRPr/>
                      </a:pPr>
                      <a:r>
                        <a:rPr lang="en-US" sz="2999">
                          <a:solidFill>
                            <a:srgbClr val="FBFAFB"/>
                          </a:solidFill>
                          <a:latin typeface="Roca One"/>
                          <a:ea typeface="Roca One"/>
                          <a:cs typeface="Roca One"/>
                          <a:sym typeface="Roca One"/>
                        </a:rPr>
                        <a:t>Gestión Horas Oftamológicas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76655">
                <a:tc>
                  <a:txBody>
                    <a:bodyPr anchor="t" rtlCol="false"/>
                    <a:lstStyle/>
                    <a:p>
                      <a:pPr algn="ctr">
                        <a:lnSpc>
                          <a:spcPts val="4199"/>
                        </a:lnSpc>
                        <a:defRPr/>
                      </a:pPr>
                      <a:r>
                        <a:rPr lang="en-US" sz="2999">
                          <a:solidFill>
                            <a:srgbClr val="FBFAFB"/>
                          </a:solidFill>
                          <a:latin typeface="Roca One"/>
                          <a:ea typeface="Roca One"/>
                          <a:cs typeface="Roca One"/>
                          <a:sym typeface="Roca One"/>
                        </a:rPr>
                        <a:t>Controles Otorrino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76655">
                <a:tc>
                  <a:txBody>
                    <a:bodyPr anchor="t" rtlCol="false"/>
                    <a:lstStyle/>
                    <a:p>
                      <a:pPr algn="ctr">
                        <a:lnSpc>
                          <a:spcPts val="4199"/>
                        </a:lnSpc>
                        <a:defRPr/>
                      </a:pPr>
                      <a:r>
                        <a:rPr lang="en-US" sz="2999">
                          <a:solidFill>
                            <a:srgbClr val="FBFAFB"/>
                          </a:solidFill>
                          <a:latin typeface="Roca One"/>
                          <a:ea typeface="Roca One"/>
                          <a:cs typeface="Roca One"/>
                          <a:sym typeface="Roca One"/>
                        </a:rPr>
                        <a:t>Controles columna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8</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76655">
                <a:tc>
                  <a:txBody>
                    <a:bodyPr anchor="t" rtlCol="false"/>
                    <a:lstStyle/>
                    <a:p>
                      <a:pPr algn="ctr">
                        <a:lnSpc>
                          <a:spcPts val="4199"/>
                        </a:lnSpc>
                        <a:defRPr/>
                      </a:pPr>
                      <a:r>
                        <a:rPr lang="en-US" sz="2999">
                          <a:solidFill>
                            <a:srgbClr val="FBFAFB"/>
                          </a:solidFill>
                          <a:latin typeface="Roca One"/>
                          <a:ea typeface="Roca One"/>
                          <a:cs typeface="Roca One"/>
                          <a:sym typeface="Roca One"/>
                        </a:rPr>
                        <a:t>Lentes ópticos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8504378" y="1717397"/>
            <a:ext cx="8198705" cy="8172071"/>
          </a:xfrm>
          <a:custGeom>
            <a:avLst/>
            <a:gdLst/>
            <a:ahLst/>
            <a:cxnLst/>
            <a:rect r="r" b="b" t="t" l="l"/>
            <a:pathLst>
              <a:path h="8172071" w="8198705">
                <a:moveTo>
                  <a:pt x="0" y="0"/>
                </a:moveTo>
                <a:lnTo>
                  <a:pt x="8198705" y="0"/>
                </a:lnTo>
                <a:lnTo>
                  <a:pt x="8198705" y="8172071"/>
                </a:lnTo>
                <a:lnTo>
                  <a:pt x="0" y="8172071"/>
                </a:lnTo>
                <a:lnTo>
                  <a:pt x="0" y="0"/>
                </a:lnTo>
                <a:close/>
              </a:path>
            </a:pathLst>
          </a:custGeom>
          <a:blipFill>
            <a:blip r:embed="rId3"/>
            <a:stretch>
              <a:fillRect l="0" t="-1125" r="0" b="-1125"/>
            </a:stretch>
          </a:blipFill>
        </p:spPr>
      </p:sp>
      <p:graphicFrame>
        <p:nvGraphicFramePr>
          <p:cNvPr name="Object 4" id="4"/>
          <p:cNvGraphicFramePr/>
          <p:nvPr/>
        </p:nvGraphicFramePr>
        <p:xfrm>
          <a:off x="1028700" y="1717397"/>
          <a:ext cx="3771900" cy="3143250"/>
        </p:xfrm>
        <a:graphic>
          <a:graphicData uri="http://schemas.openxmlformats.org/presentationml/2006/ole">
            <p:oleObj imgW="4521200" imgH="38862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
        <p:nvSpPr>
          <p:cNvPr name="TextBox 5" id="5"/>
          <p:cNvSpPr txBox="true"/>
          <p:nvPr/>
        </p:nvSpPr>
        <p:spPr>
          <a:xfrm rot="0">
            <a:off x="5685769" y="-95250"/>
            <a:ext cx="7465339" cy="1633220"/>
          </a:xfrm>
          <a:prstGeom prst="rect">
            <a:avLst/>
          </a:prstGeom>
        </p:spPr>
        <p:txBody>
          <a:bodyPr anchor="t" rtlCol="false" tIns="0" lIns="0" bIns="0" rIns="0">
            <a:spAutoFit/>
          </a:bodyPr>
          <a:lstStyle/>
          <a:p>
            <a:pPr algn="ctr">
              <a:lnSpc>
                <a:spcPts val="6580"/>
              </a:lnSpc>
            </a:pPr>
            <a:r>
              <a:rPr lang="en-US" sz="4700">
                <a:solidFill>
                  <a:srgbClr val="ECE4D9"/>
                </a:solidFill>
                <a:latin typeface="Roca One"/>
                <a:ea typeface="Roca One"/>
                <a:cs typeface="Roca One"/>
                <a:sym typeface="Roca One"/>
              </a:rPr>
              <a:t>Atenciones Dentales </a:t>
            </a:r>
          </a:p>
          <a:p>
            <a:pPr algn="ctr">
              <a:lnSpc>
                <a:spcPts val="6580"/>
              </a:lnSpc>
              <a:spcBef>
                <a:spcPct val="0"/>
              </a:spcBef>
            </a:pPr>
            <a:r>
              <a:rPr lang="en-US" sz="4700">
                <a:solidFill>
                  <a:srgbClr val="162A32"/>
                </a:solidFill>
                <a:latin typeface="Roca One"/>
                <a:ea typeface="Roca One"/>
                <a:cs typeface="Roca One"/>
                <a:sym typeface="Roca One"/>
              </a:rPr>
              <a:t>CESFAM CENTENARIO</a:t>
            </a:r>
            <a:r>
              <a:rPr lang="en-US" sz="4700">
                <a:solidFill>
                  <a:srgbClr val="ECE4D9"/>
                </a:solidFill>
                <a:latin typeface="Roca One"/>
                <a:ea typeface="Roca One"/>
                <a:cs typeface="Roca One"/>
                <a:sym typeface="Roca One"/>
              </a:rPr>
              <a:t> </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469702" y="261760"/>
            <a:ext cx="17654513" cy="9763481"/>
          </a:xfrm>
          <a:custGeom>
            <a:avLst/>
            <a:gdLst/>
            <a:ahLst/>
            <a:cxnLst/>
            <a:rect r="r" b="b" t="t" l="l"/>
            <a:pathLst>
              <a:path h="9763481" w="17654513">
                <a:moveTo>
                  <a:pt x="0" y="0"/>
                </a:moveTo>
                <a:lnTo>
                  <a:pt x="17654513" y="0"/>
                </a:lnTo>
                <a:lnTo>
                  <a:pt x="17654513" y="9763480"/>
                </a:lnTo>
                <a:lnTo>
                  <a:pt x="0" y="9763480"/>
                </a:lnTo>
                <a:lnTo>
                  <a:pt x="0" y="0"/>
                </a:lnTo>
                <a:close/>
              </a:path>
            </a:pathLst>
          </a:custGeom>
          <a:blipFill>
            <a:blip r:embed="rId3"/>
            <a:stretch>
              <a:fillRect l="0" t="0" r="0" b="0"/>
            </a:stretch>
          </a:blipFill>
        </p:spPr>
      </p:sp>
      <p:sp>
        <p:nvSpPr>
          <p:cNvPr name="TextBox 4" id="4"/>
          <p:cNvSpPr txBox="true"/>
          <p:nvPr/>
        </p:nvSpPr>
        <p:spPr>
          <a:xfrm rot="0">
            <a:off x="5616327" y="259397"/>
            <a:ext cx="7055346" cy="804545"/>
          </a:xfrm>
          <a:prstGeom prst="rect">
            <a:avLst/>
          </a:prstGeom>
        </p:spPr>
        <p:txBody>
          <a:bodyPr anchor="t" rtlCol="false" tIns="0" lIns="0" bIns="0" rIns="0">
            <a:spAutoFit/>
          </a:bodyPr>
          <a:lstStyle/>
          <a:p>
            <a:pPr algn="ctr">
              <a:lnSpc>
                <a:spcPts val="6580"/>
              </a:lnSpc>
              <a:spcBef>
                <a:spcPct val="0"/>
              </a:spcBef>
            </a:pPr>
            <a:r>
              <a:rPr lang="en-US" sz="4700">
                <a:solidFill>
                  <a:srgbClr val="000000"/>
                </a:solidFill>
                <a:latin typeface="Roca One"/>
                <a:ea typeface="Roca One"/>
                <a:cs typeface="Roca One"/>
                <a:sym typeface="Roca One"/>
              </a:rPr>
              <a:t>ATENCIONES MATRONA</a:t>
            </a:r>
          </a:p>
        </p:txBody>
      </p:sp>
      <p:sp>
        <p:nvSpPr>
          <p:cNvPr name="TextBox 5" id="5"/>
          <p:cNvSpPr txBox="true"/>
          <p:nvPr/>
        </p:nvSpPr>
        <p:spPr>
          <a:xfrm rot="0">
            <a:off x="469702" y="3038387"/>
            <a:ext cx="5146625" cy="2706878"/>
          </a:xfrm>
          <a:prstGeom prst="rect">
            <a:avLst/>
          </a:prstGeom>
        </p:spPr>
        <p:txBody>
          <a:bodyPr anchor="t" rtlCol="false" tIns="0" lIns="0" bIns="0" rIns="0">
            <a:spAutoFit/>
          </a:bodyPr>
          <a:lstStyle/>
          <a:p>
            <a:pPr algn="ctr">
              <a:lnSpc>
                <a:spcPts val="7252"/>
              </a:lnSpc>
              <a:spcBef>
                <a:spcPct val="0"/>
              </a:spcBef>
            </a:pPr>
            <a:r>
              <a:rPr lang="en-US" sz="5180">
                <a:solidFill>
                  <a:srgbClr val="000000"/>
                </a:solidFill>
                <a:latin typeface="Roca One"/>
                <a:ea typeface="Roca One"/>
                <a:cs typeface="Roca One"/>
                <a:sym typeface="Roca One"/>
              </a:rPr>
              <a:t>Atención presencial en el establecimiento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1028700" y="822938"/>
          <a:ext cx="15861659" cy="8435362"/>
        </p:xfrm>
        <a:graphic>
          <a:graphicData uri="http://schemas.openxmlformats.org/drawingml/2006/table">
            <a:tbl>
              <a:tblPr/>
              <a:tblGrid>
                <a:gridCol w="7930830"/>
                <a:gridCol w="7930830"/>
              </a:tblGrid>
              <a:tr h="2108841">
                <a:tc>
                  <a:txBody>
                    <a:bodyPr anchor="t" rtlCol="false"/>
                    <a:lstStyle/>
                    <a:p>
                      <a:pPr algn="ctr">
                        <a:lnSpc>
                          <a:spcPts val="4199"/>
                        </a:lnSpc>
                        <a:defRPr/>
                      </a:pPr>
                      <a:r>
                        <a:rPr lang="en-US" sz="2999">
                          <a:solidFill>
                            <a:srgbClr val="FBFAFB"/>
                          </a:solidFill>
                          <a:latin typeface="Bree Serif"/>
                          <a:ea typeface="Bree Serif"/>
                          <a:cs typeface="Bree Serif"/>
                          <a:sym typeface="Bree Serif"/>
                        </a:rPr>
                        <a:t>Nuestros Valores y sellos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4199"/>
                        </a:lnSpc>
                        <a:defRPr/>
                      </a:pPr>
                      <a:r>
                        <a:rPr lang="en-US" sz="2999">
                          <a:solidFill>
                            <a:srgbClr val="FBFAFB"/>
                          </a:solidFill>
                          <a:latin typeface="Bree Serif"/>
                          <a:ea typeface="Bree Serif"/>
                          <a:cs typeface="Bree Serif"/>
                          <a:sym typeface="Bree Serif"/>
                        </a:rPr>
                        <a:t>Nuestro Lema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2108841">
                <a:tc>
                  <a:txBody>
                    <a:bodyPr anchor="t" rtlCol="false"/>
                    <a:lstStyle/>
                    <a:p>
                      <a:pPr algn="l">
                        <a:lnSpc>
                          <a:spcPts val="3779"/>
                        </a:lnSpc>
                        <a:defRPr/>
                      </a:pPr>
                      <a:r>
                        <a:rPr lang="en-US" sz="2699">
                          <a:solidFill>
                            <a:srgbClr val="FBFAFB"/>
                          </a:solidFill>
                          <a:latin typeface="Arimo"/>
                          <a:ea typeface="Arimo"/>
                          <a:cs typeface="Arimo"/>
                          <a:sym typeface="Arimo"/>
                        </a:rPr>
                        <a:t> 1. Integridad y Desarrollo del Carácter</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2519"/>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2108841">
                <a:tc>
                  <a:txBody>
                    <a:bodyPr anchor="t" rtlCol="false"/>
                    <a:lstStyle/>
                    <a:p>
                      <a:pPr algn="l">
                        <a:lnSpc>
                          <a:spcPts val="3779"/>
                        </a:lnSpc>
                        <a:defRPr/>
                      </a:pPr>
                      <a:r>
                        <a:rPr lang="en-US" sz="2699">
                          <a:solidFill>
                            <a:srgbClr val="FFFFFF"/>
                          </a:solidFill>
                          <a:latin typeface="Arimo"/>
                          <a:ea typeface="Arimo"/>
                          <a:cs typeface="Arimo"/>
                          <a:sym typeface="Arimo"/>
                        </a:rPr>
                        <a:t>2. </a:t>
                      </a:r>
                      <a:r>
                        <a:rPr lang="en-US" sz="2699">
                          <a:solidFill>
                            <a:srgbClr val="FFFFFF"/>
                          </a:solidFill>
                          <a:latin typeface="Arimo"/>
                          <a:ea typeface="Arimo"/>
                          <a:cs typeface="Arimo"/>
                          <a:sym typeface="Arimo"/>
                        </a:rPr>
                        <a:t>Participación Democrática y Convivencia Ciudadana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3639"/>
                        </a:lnSpc>
                        <a:defRPr/>
                      </a:pPr>
                      <a:r>
                        <a:rPr lang="en-US" b="true" sz="2599">
                          <a:solidFill>
                            <a:srgbClr val="FFFFFF"/>
                          </a:solidFill>
                          <a:latin typeface="Arimo Bold"/>
                          <a:ea typeface="Arimo Bold"/>
                          <a:cs typeface="Arimo Bold"/>
                          <a:sym typeface="Arimo Bold"/>
                        </a:rPr>
                        <a:t>“Excelencia TP, carácter y compromiso humano.”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2108841">
                <a:tc>
                  <a:txBody>
                    <a:bodyPr anchor="t" rtlCol="false"/>
                    <a:lstStyle/>
                    <a:p>
                      <a:pPr algn="l">
                        <a:lnSpc>
                          <a:spcPts val="3779"/>
                        </a:lnSpc>
                        <a:defRPr/>
                      </a:pPr>
                      <a:r>
                        <a:rPr lang="en-US" sz="2699">
                          <a:solidFill>
                            <a:srgbClr val="FFFFFF"/>
                          </a:solidFill>
                          <a:latin typeface="Arimo"/>
                          <a:ea typeface="Arimo"/>
                          <a:cs typeface="Arimo"/>
                          <a:sym typeface="Arimo"/>
                        </a:rPr>
                        <a:t>3. </a:t>
                      </a:r>
                      <a:r>
                        <a:rPr lang="en-US" sz="2699">
                          <a:solidFill>
                            <a:srgbClr val="FFFFFF"/>
                          </a:solidFill>
                          <a:latin typeface="Arimo"/>
                          <a:ea typeface="Arimo"/>
                          <a:cs typeface="Arimo"/>
                          <a:sym typeface="Arimo"/>
                        </a:rPr>
                        <a:t>Excelencia Técnico Profesional con Sentido Humano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2100"/>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2721918" y="933450"/>
            <a:ext cx="12844165"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Atención Focalizada Conviviencia Escolar</a:t>
            </a:r>
          </a:p>
        </p:txBody>
      </p:sp>
      <p:graphicFrame>
        <p:nvGraphicFramePr>
          <p:cNvPr name="Table 4" id="4"/>
          <p:cNvGraphicFramePr>
            <a:graphicFrameLocks noGrp="true"/>
          </p:cNvGraphicFramePr>
          <p:nvPr/>
        </p:nvGraphicFramePr>
        <p:xfrm>
          <a:off x="669109" y="2262631"/>
          <a:ext cx="9797273" cy="6029325"/>
        </p:xfrm>
        <a:graphic>
          <a:graphicData uri="http://schemas.openxmlformats.org/drawingml/2006/table">
            <a:tbl>
              <a:tblPr/>
              <a:tblGrid>
                <a:gridCol w="5935551"/>
                <a:gridCol w="3861722"/>
              </a:tblGrid>
              <a:tr h="1275644">
                <a:tc>
                  <a:txBody>
                    <a:bodyPr anchor="t" rtlCol="false"/>
                    <a:lstStyle/>
                    <a:p>
                      <a:pPr algn="ctr">
                        <a:lnSpc>
                          <a:spcPts val="5179"/>
                        </a:lnSpc>
                        <a:defRPr/>
                      </a:pPr>
                      <a:r>
                        <a:rPr lang="en-US" sz="3699">
                          <a:solidFill>
                            <a:srgbClr val="FBFAFB"/>
                          </a:solidFill>
                          <a:latin typeface="Bree Serif"/>
                          <a:ea typeface="Bree Serif"/>
                          <a:cs typeface="Bree Serif"/>
                          <a:sym typeface="Bree Serif"/>
                        </a:rPr>
                        <a:t>Entrevista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Cantidad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88420">
                <a:tc>
                  <a:txBody>
                    <a:bodyPr anchor="t" rtlCol="false"/>
                    <a:lstStyle/>
                    <a:p>
                      <a:pPr algn="ctr">
                        <a:lnSpc>
                          <a:spcPts val="4199"/>
                        </a:lnSpc>
                        <a:defRPr/>
                      </a:pPr>
                      <a:r>
                        <a:rPr lang="en-US" sz="2999">
                          <a:solidFill>
                            <a:srgbClr val="FBFAFB"/>
                          </a:solidFill>
                          <a:latin typeface="Roca One"/>
                          <a:ea typeface="Roca One"/>
                          <a:cs typeface="Roca One"/>
                          <a:sym typeface="Roca One"/>
                        </a:rPr>
                        <a:t>Apoderados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55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88420">
                <a:tc>
                  <a:txBody>
                    <a:bodyPr anchor="t" rtlCol="false"/>
                    <a:lstStyle/>
                    <a:p>
                      <a:pPr algn="ctr">
                        <a:lnSpc>
                          <a:spcPts val="4199"/>
                        </a:lnSpc>
                        <a:defRPr/>
                      </a:pPr>
                      <a:r>
                        <a:rPr lang="en-US" sz="2999">
                          <a:solidFill>
                            <a:srgbClr val="FBFAFB"/>
                          </a:solidFill>
                          <a:latin typeface="Roca One"/>
                          <a:ea typeface="Roca One"/>
                          <a:cs typeface="Roca One"/>
                          <a:sym typeface="Roca One"/>
                        </a:rPr>
                        <a:t>Estudiantes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187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88420">
                <a:tc>
                  <a:txBody>
                    <a:bodyPr anchor="t" rtlCol="false"/>
                    <a:lstStyle/>
                    <a:p>
                      <a:pPr algn="ctr">
                        <a:lnSpc>
                          <a:spcPts val="4199"/>
                        </a:lnSpc>
                        <a:defRPr/>
                      </a:pPr>
                      <a:r>
                        <a:rPr lang="en-US" sz="2999">
                          <a:solidFill>
                            <a:srgbClr val="FBFAFB"/>
                          </a:solidFill>
                          <a:latin typeface="Roca One"/>
                          <a:ea typeface="Roca One"/>
                          <a:cs typeface="Roca One"/>
                          <a:sym typeface="Roca One"/>
                        </a:rPr>
                        <a:t>Funcionarios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14</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88420">
                <a:tc>
                  <a:txBody>
                    <a:bodyPr anchor="t" rtlCol="false"/>
                    <a:lstStyle/>
                    <a:p>
                      <a:pPr algn="ctr">
                        <a:lnSpc>
                          <a:spcPts val="4199"/>
                        </a:lnSpc>
                        <a:defRPr/>
                      </a:pPr>
                      <a:r>
                        <a:rPr lang="en-US" sz="2999">
                          <a:solidFill>
                            <a:srgbClr val="FBFAFB"/>
                          </a:solidFill>
                          <a:latin typeface="Roca One"/>
                          <a:ea typeface="Roca One"/>
                          <a:cs typeface="Roca One"/>
                          <a:sym typeface="Roca One"/>
                        </a:rPr>
                        <a:t>Derivaciones Psicológicas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Roca One"/>
                          <a:ea typeface="Roca One"/>
                          <a:cs typeface="Roca One"/>
                          <a:sym typeface="Roca One"/>
                        </a:rPr>
                        <a:t>25</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graphicFrame>
        <p:nvGraphicFramePr>
          <p:cNvPr name="Table 5" id="5"/>
          <p:cNvGraphicFramePr>
            <a:graphicFrameLocks noGrp="true"/>
          </p:cNvGraphicFramePr>
          <p:nvPr/>
        </p:nvGraphicFramePr>
        <p:xfrm>
          <a:off x="10696607" y="2262631"/>
          <a:ext cx="7200367" cy="7267575"/>
        </p:xfrm>
        <a:graphic>
          <a:graphicData uri="http://schemas.openxmlformats.org/drawingml/2006/table">
            <a:tbl>
              <a:tblPr/>
              <a:tblGrid>
                <a:gridCol w="7200367"/>
              </a:tblGrid>
              <a:tr h="7267575">
                <a:tc>
                  <a:txBody>
                    <a:bodyPr anchor="t" rtlCol="false"/>
                    <a:lstStyle/>
                    <a:p>
                      <a:pPr algn="just">
                        <a:lnSpc>
                          <a:spcPts val="4899"/>
                        </a:lnSpc>
                        <a:defRPr/>
                      </a:pPr>
                      <a:r>
                        <a:rPr lang="en-US" sz="3499">
                          <a:solidFill>
                            <a:srgbClr val="FBFAFB"/>
                          </a:solidFill>
                          <a:latin typeface="Bree Serif"/>
                          <a:ea typeface="Bree Serif"/>
                          <a:cs typeface="Bree Serif"/>
                          <a:sym typeface="Bree Serif"/>
                        </a:rPr>
                        <a:t>Muchos de los conflictos que se desarrollan entre los estudiantes, con sus familias y /o docentes son resueltos oportunamente, mediante un trabajo personalizado mediante la escucha activa, acompañamiento, mediación y seguimiento. Lo que nos permite resolver y brindar apoyo a los estudiantes que son nuestro principal foco.</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bl>
          </a:graphicData>
        </a:graphic>
      </p:graphicFrame>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734273" y="578803"/>
            <a:ext cx="6819454"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Entrevista Profesores </a:t>
            </a:r>
          </a:p>
        </p:txBody>
      </p:sp>
      <p:graphicFrame>
        <p:nvGraphicFramePr>
          <p:cNvPr name="Table 4" id="4"/>
          <p:cNvGraphicFramePr>
            <a:graphicFrameLocks noGrp="true"/>
          </p:cNvGraphicFramePr>
          <p:nvPr/>
        </p:nvGraphicFramePr>
        <p:xfrm>
          <a:off x="753516" y="1383347"/>
          <a:ext cx="3728899" cy="8486775"/>
        </p:xfrm>
        <a:graphic>
          <a:graphicData uri="http://schemas.openxmlformats.org/drawingml/2006/table">
            <a:tbl>
              <a:tblPr/>
              <a:tblGrid>
                <a:gridCol w="1700277"/>
                <a:gridCol w="2028623"/>
              </a:tblGrid>
              <a:tr h="1287876">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Total</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1ºD</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1ºF</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graphicFrame>
        <p:nvGraphicFramePr>
          <p:cNvPr name="Table 5" id="5"/>
          <p:cNvGraphicFramePr>
            <a:graphicFrameLocks noGrp="true"/>
          </p:cNvGraphicFramePr>
          <p:nvPr/>
        </p:nvGraphicFramePr>
        <p:xfrm>
          <a:off x="4839047" y="1383347"/>
          <a:ext cx="3976003" cy="7258050"/>
        </p:xfrm>
        <a:graphic>
          <a:graphicData uri="http://schemas.openxmlformats.org/drawingml/2006/table">
            <a:tbl>
              <a:tblPr/>
              <a:tblGrid>
                <a:gridCol w="1977291"/>
                <a:gridCol w="1998712"/>
              </a:tblGrid>
              <a:tr h="1282767">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Total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95057">
                <a:tc>
                  <a:txBody>
                    <a:bodyPr anchor="t" rtlCol="false"/>
                    <a:lstStyle/>
                    <a:p>
                      <a:pPr algn="ctr">
                        <a:lnSpc>
                          <a:spcPts val="4199"/>
                        </a:lnSpc>
                        <a:defRPr/>
                      </a:pPr>
                      <a:r>
                        <a:rPr lang="en-US" sz="2999">
                          <a:solidFill>
                            <a:srgbClr val="FFFFFF"/>
                          </a:solidFill>
                          <a:latin typeface="Roca One"/>
                          <a:ea typeface="Roca One"/>
                          <a:cs typeface="Roca One"/>
                          <a:sym typeface="Roca One"/>
                        </a:rPr>
                        <a:t>2ºA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5057">
                <a:tc>
                  <a:txBody>
                    <a:bodyPr anchor="t" rtlCol="false"/>
                    <a:lstStyle/>
                    <a:p>
                      <a:pPr algn="ctr">
                        <a:lnSpc>
                          <a:spcPts val="4199"/>
                        </a:lnSpc>
                        <a:defRPr/>
                      </a:pPr>
                      <a:r>
                        <a:rPr lang="en-US" sz="2999">
                          <a:solidFill>
                            <a:srgbClr val="FFFFFF"/>
                          </a:solidFill>
                          <a:latin typeface="Roca One"/>
                          <a:ea typeface="Roca One"/>
                          <a:cs typeface="Roca One"/>
                          <a:sym typeface="Roca One"/>
                        </a:rPr>
                        <a:t>2ºB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11</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5057">
                <a:tc>
                  <a:txBody>
                    <a:bodyPr anchor="t" rtlCol="false"/>
                    <a:lstStyle/>
                    <a:p>
                      <a:pPr algn="ctr">
                        <a:lnSpc>
                          <a:spcPts val="4199"/>
                        </a:lnSpc>
                        <a:defRPr/>
                      </a:pPr>
                      <a:r>
                        <a:rPr lang="en-US" sz="2999">
                          <a:solidFill>
                            <a:srgbClr val="FFFFFF"/>
                          </a:solidFill>
                          <a:latin typeface="Roca One"/>
                          <a:ea typeface="Roca One"/>
                          <a:cs typeface="Roca One"/>
                          <a:sym typeface="Roca One"/>
                        </a:rPr>
                        <a:t>2ºC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5057">
                <a:tc>
                  <a:txBody>
                    <a:bodyPr anchor="t" rtlCol="false"/>
                    <a:lstStyle/>
                    <a:p>
                      <a:pPr algn="ctr">
                        <a:lnSpc>
                          <a:spcPts val="4199"/>
                        </a:lnSpc>
                        <a:defRPr/>
                      </a:pPr>
                      <a:r>
                        <a:rPr lang="en-US" sz="2999">
                          <a:solidFill>
                            <a:srgbClr val="FFFFFF"/>
                          </a:solidFill>
                          <a:latin typeface="Roca One"/>
                          <a:ea typeface="Roca One"/>
                          <a:cs typeface="Roca One"/>
                          <a:sym typeface="Roca One"/>
                        </a:rPr>
                        <a:t>2ºD</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5057">
                <a:tc>
                  <a:txBody>
                    <a:bodyPr anchor="t" rtlCol="false"/>
                    <a:lstStyle/>
                    <a:p>
                      <a:pPr algn="ctr">
                        <a:lnSpc>
                          <a:spcPts val="4199"/>
                        </a:lnSpc>
                        <a:defRPr/>
                      </a:pPr>
                      <a:r>
                        <a:rPr lang="en-US" sz="2999">
                          <a:solidFill>
                            <a:srgbClr val="FFFFFF"/>
                          </a:solidFill>
                          <a:latin typeface="Roca One"/>
                          <a:ea typeface="Roca One"/>
                          <a:cs typeface="Roca One"/>
                          <a:sym typeface="Roca One"/>
                        </a:rPr>
                        <a:t>2ºE</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bl>
          </a:graphicData>
        </a:graphic>
      </p:graphicFrame>
      <p:graphicFrame>
        <p:nvGraphicFramePr>
          <p:cNvPr name="Table 6" id="6"/>
          <p:cNvGraphicFramePr>
            <a:graphicFrameLocks noGrp="true"/>
          </p:cNvGraphicFramePr>
          <p:nvPr/>
        </p:nvGraphicFramePr>
        <p:xfrm>
          <a:off x="9322963" y="1383347"/>
          <a:ext cx="3976003" cy="8486775"/>
        </p:xfrm>
        <a:graphic>
          <a:graphicData uri="http://schemas.openxmlformats.org/drawingml/2006/table">
            <a:tbl>
              <a:tblPr/>
              <a:tblGrid>
                <a:gridCol w="1988002"/>
                <a:gridCol w="1988002"/>
              </a:tblGrid>
              <a:tr h="1287876">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Total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3ºAA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3ºAB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3ºAC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40</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3ºCA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3ºCB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3ºCYR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3</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graphicFrame>
        <p:nvGraphicFramePr>
          <p:cNvPr name="Table 7" id="7"/>
          <p:cNvGraphicFramePr>
            <a:graphicFrameLocks noGrp="true"/>
          </p:cNvGraphicFramePr>
          <p:nvPr/>
        </p:nvGraphicFramePr>
        <p:xfrm>
          <a:off x="13651392" y="1383347"/>
          <a:ext cx="3976003" cy="8486775"/>
        </p:xfrm>
        <a:graphic>
          <a:graphicData uri="http://schemas.openxmlformats.org/drawingml/2006/table">
            <a:tbl>
              <a:tblPr/>
              <a:tblGrid>
                <a:gridCol w="1988002"/>
                <a:gridCol w="1988002"/>
              </a:tblGrid>
              <a:tr h="1287876">
                <a:tc>
                  <a:txBody>
                    <a:bodyPr anchor="t" rtlCol="false"/>
                    <a:lstStyle/>
                    <a:p>
                      <a:pPr algn="ctr">
                        <a:lnSpc>
                          <a:spcPts val="5179"/>
                        </a:lnSpc>
                        <a:defRPr/>
                      </a:pPr>
                      <a:r>
                        <a:rPr lang="en-US" sz="3699">
                          <a:solidFill>
                            <a:srgbClr val="FBFAFB"/>
                          </a:solidFill>
                          <a:latin typeface="Bree Serif"/>
                          <a:ea typeface="Bree Serif"/>
                          <a:cs typeface="Bree Serif"/>
                          <a:sym typeface="Bree Serif"/>
                        </a:rPr>
                        <a:t>Nivel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Total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26</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4ºAC</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17</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4ºCA</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9</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4ºCB</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12</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1199816">
                <a:tc>
                  <a:txBody>
                    <a:bodyPr anchor="t" rtlCol="false"/>
                    <a:lstStyle/>
                    <a:p>
                      <a:pPr algn="ctr">
                        <a:lnSpc>
                          <a:spcPts val="4199"/>
                        </a:lnSpc>
                        <a:defRPr/>
                      </a:pPr>
                      <a:r>
                        <a:rPr lang="en-US" sz="2999">
                          <a:solidFill>
                            <a:srgbClr val="FFFFFF"/>
                          </a:solidFill>
                          <a:latin typeface="Roca One"/>
                          <a:ea typeface="Roca One"/>
                          <a:cs typeface="Roca One"/>
                          <a:sym typeface="Roca One"/>
                        </a:rPr>
                        <a:t>4ºCYR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FFFFF"/>
                          </a:solidFill>
                          <a:latin typeface="Roca One"/>
                          <a:ea typeface="Roca One"/>
                          <a:cs typeface="Roca One"/>
                          <a:sym typeface="Roca One"/>
                        </a:rPr>
                        <a:t>11</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386846" y="1146414"/>
            <a:ext cx="6821433" cy="4112041"/>
          </a:xfrm>
          <a:custGeom>
            <a:avLst/>
            <a:gdLst/>
            <a:ahLst/>
            <a:cxnLst/>
            <a:rect r="r" b="b" t="t" l="l"/>
            <a:pathLst>
              <a:path h="4112041" w="6821433">
                <a:moveTo>
                  <a:pt x="0" y="0"/>
                </a:moveTo>
                <a:lnTo>
                  <a:pt x="6821432" y="0"/>
                </a:lnTo>
                <a:lnTo>
                  <a:pt x="6821432" y="4112042"/>
                </a:lnTo>
                <a:lnTo>
                  <a:pt x="0" y="4112042"/>
                </a:lnTo>
                <a:lnTo>
                  <a:pt x="0" y="0"/>
                </a:lnTo>
                <a:close/>
              </a:path>
            </a:pathLst>
          </a:custGeom>
          <a:blipFill>
            <a:blip r:embed="rId3"/>
            <a:stretch>
              <a:fillRect l="0" t="0" r="0" b="0"/>
            </a:stretch>
          </a:blipFill>
        </p:spPr>
      </p:sp>
      <p:sp>
        <p:nvSpPr>
          <p:cNvPr name="Freeform 4" id="4"/>
          <p:cNvSpPr/>
          <p:nvPr/>
        </p:nvSpPr>
        <p:spPr>
          <a:xfrm flipH="false" flipV="false" rot="0">
            <a:off x="386846" y="5450153"/>
            <a:ext cx="6733598" cy="4659409"/>
          </a:xfrm>
          <a:custGeom>
            <a:avLst/>
            <a:gdLst/>
            <a:ahLst/>
            <a:cxnLst/>
            <a:rect r="r" b="b" t="t" l="l"/>
            <a:pathLst>
              <a:path h="4659409" w="6733598">
                <a:moveTo>
                  <a:pt x="0" y="0"/>
                </a:moveTo>
                <a:lnTo>
                  <a:pt x="6733597" y="0"/>
                </a:lnTo>
                <a:lnTo>
                  <a:pt x="6733597" y="4659409"/>
                </a:lnTo>
                <a:lnTo>
                  <a:pt x="0" y="4659409"/>
                </a:lnTo>
                <a:lnTo>
                  <a:pt x="0" y="0"/>
                </a:lnTo>
                <a:close/>
              </a:path>
            </a:pathLst>
          </a:custGeom>
          <a:blipFill>
            <a:blip r:embed="rId4"/>
            <a:stretch>
              <a:fillRect l="0" t="0" r="0" b="0"/>
            </a:stretch>
          </a:blipFill>
        </p:spPr>
      </p:sp>
      <p:sp>
        <p:nvSpPr>
          <p:cNvPr name="Freeform 5" id="5"/>
          <p:cNvSpPr/>
          <p:nvPr/>
        </p:nvSpPr>
        <p:spPr>
          <a:xfrm flipH="false" flipV="false" rot="0">
            <a:off x="7614375" y="5887059"/>
            <a:ext cx="6239297" cy="4096234"/>
          </a:xfrm>
          <a:custGeom>
            <a:avLst/>
            <a:gdLst/>
            <a:ahLst/>
            <a:cxnLst/>
            <a:rect r="r" b="b" t="t" l="l"/>
            <a:pathLst>
              <a:path h="4096234" w="6239297">
                <a:moveTo>
                  <a:pt x="0" y="0"/>
                </a:moveTo>
                <a:lnTo>
                  <a:pt x="6239297" y="0"/>
                </a:lnTo>
                <a:lnTo>
                  <a:pt x="6239297" y="4096234"/>
                </a:lnTo>
                <a:lnTo>
                  <a:pt x="0" y="4096234"/>
                </a:lnTo>
                <a:lnTo>
                  <a:pt x="0" y="0"/>
                </a:lnTo>
                <a:close/>
              </a:path>
            </a:pathLst>
          </a:custGeom>
          <a:blipFill>
            <a:blip r:embed="rId5"/>
            <a:stretch>
              <a:fillRect l="0" t="0" r="0" b="0"/>
            </a:stretch>
          </a:blipFill>
        </p:spPr>
      </p:sp>
      <p:sp>
        <p:nvSpPr>
          <p:cNvPr name="Freeform 6" id="6"/>
          <p:cNvSpPr/>
          <p:nvPr/>
        </p:nvSpPr>
        <p:spPr>
          <a:xfrm flipH="false" flipV="false" rot="0">
            <a:off x="7614375" y="1028700"/>
            <a:ext cx="6239297" cy="4421453"/>
          </a:xfrm>
          <a:custGeom>
            <a:avLst/>
            <a:gdLst/>
            <a:ahLst/>
            <a:cxnLst/>
            <a:rect r="r" b="b" t="t" l="l"/>
            <a:pathLst>
              <a:path h="4421453" w="6239297">
                <a:moveTo>
                  <a:pt x="0" y="0"/>
                </a:moveTo>
                <a:lnTo>
                  <a:pt x="6239297" y="0"/>
                </a:lnTo>
                <a:lnTo>
                  <a:pt x="6239297" y="4421453"/>
                </a:lnTo>
                <a:lnTo>
                  <a:pt x="0" y="4421453"/>
                </a:lnTo>
                <a:lnTo>
                  <a:pt x="0" y="0"/>
                </a:lnTo>
                <a:close/>
              </a:path>
            </a:pathLst>
          </a:custGeom>
          <a:blipFill>
            <a:blip r:embed="rId6"/>
            <a:stretch>
              <a:fillRect l="0" t="0" r="-1166" b="0"/>
            </a:stretch>
          </a:blipFill>
        </p:spPr>
      </p:sp>
      <p:sp>
        <p:nvSpPr>
          <p:cNvPr name="TextBox 7" id="7"/>
          <p:cNvSpPr txBox="true"/>
          <p:nvPr/>
        </p:nvSpPr>
        <p:spPr>
          <a:xfrm rot="0">
            <a:off x="2313064" y="189594"/>
            <a:ext cx="10378526" cy="860103"/>
          </a:xfrm>
          <a:prstGeom prst="rect">
            <a:avLst/>
          </a:prstGeom>
        </p:spPr>
        <p:txBody>
          <a:bodyPr anchor="t" rtlCol="false" tIns="0" lIns="0" bIns="0" rIns="0">
            <a:spAutoFit/>
          </a:bodyPr>
          <a:lstStyle/>
          <a:p>
            <a:pPr algn="ctr">
              <a:lnSpc>
                <a:spcPts val="7085"/>
              </a:lnSpc>
              <a:spcBef>
                <a:spcPct val="0"/>
              </a:spcBef>
            </a:pPr>
            <a:r>
              <a:rPr lang="en-US" sz="5061">
                <a:solidFill>
                  <a:srgbClr val="000000"/>
                </a:solidFill>
                <a:latin typeface="Roca One"/>
                <a:ea typeface="Roca One"/>
                <a:cs typeface="Roca One"/>
                <a:sym typeface="Roca One"/>
              </a:rPr>
              <a:t>ASISTENCIA A CLASES 2025</a:t>
            </a:r>
          </a:p>
        </p:txBody>
      </p:sp>
      <p:sp>
        <p:nvSpPr>
          <p:cNvPr name="TextBox 8" id="8"/>
          <p:cNvSpPr txBox="true"/>
          <p:nvPr/>
        </p:nvSpPr>
        <p:spPr>
          <a:xfrm rot="0">
            <a:off x="14263247" y="2446908"/>
            <a:ext cx="2996053" cy="6684022"/>
          </a:xfrm>
          <a:prstGeom prst="rect">
            <a:avLst/>
          </a:prstGeom>
        </p:spPr>
        <p:txBody>
          <a:bodyPr anchor="t" rtlCol="false" tIns="0" lIns="0" bIns="0" rIns="0">
            <a:spAutoFit/>
          </a:bodyPr>
          <a:lstStyle/>
          <a:p>
            <a:pPr algn="just">
              <a:lnSpc>
                <a:spcPts val="4864"/>
              </a:lnSpc>
              <a:spcBef>
                <a:spcPct val="0"/>
              </a:spcBef>
            </a:pPr>
            <a:r>
              <a:rPr lang="en-US" sz="3474">
                <a:solidFill>
                  <a:srgbClr val="FFFFFF"/>
                </a:solidFill>
                <a:latin typeface="Roca One"/>
                <a:ea typeface="Roca One"/>
                <a:cs typeface="Roca One"/>
                <a:sym typeface="Roca One"/>
              </a:rPr>
              <a:t>La</a:t>
            </a:r>
            <a:r>
              <a:rPr lang="en-US" sz="3474">
                <a:solidFill>
                  <a:srgbClr val="EBF1DE"/>
                </a:solidFill>
                <a:latin typeface="Roca One"/>
                <a:ea typeface="Roca One"/>
                <a:cs typeface="Roca One"/>
                <a:sym typeface="Roca One"/>
              </a:rPr>
              <a:t> asistencia tiende a la baja mientras aumenta el Nivel. E</a:t>
            </a:r>
            <a:r>
              <a:rPr lang="en-US" sz="3474">
                <a:solidFill>
                  <a:srgbClr val="EBF1DE"/>
                </a:solidFill>
                <a:latin typeface="Roca One"/>
                <a:ea typeface="Roca One"/>
                <a:cs typeface="Roca One"/>
                <a:sym typeface="Roca One"/>
              </a:rPr>
              <a:t>n 1° Medio el promedio bordea el 90%, en 4° Medio cae al 87.5%.</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762718" y="1429912"/>
            <a:ext cx="6493940" cy="3987478"/>
          </a:xfrm>
          <a:custGeom>
            <a:avLst/>
            <a:gdLst/>
            <a:ahLst/>
            <a:cxnLst/>
            <a:rect r="r" b="b" t="t" l="l"/>
            <a:pathLst>
              <a:path h="3987478" w="6493940">
                <a:moveTo>
                  <a:pt x="0" y="0"/>
                </a:moveTo>
                <a:lnTo>
                  <a:pt x="6493941" y="0"/>
                </a:lnTo>
                <a:lnTo>
                  <a:pt x="6493941" y="3987479"/>
                </a:lnTo>
                <a:lnTo>
                  <a:pt x="0" y="3987479"/>
                </a:lnTo>
                <a:lnTo>
                  <a:pt x="0" y="0"/>
                </a:lnTo>
                <a:close/>
              </a:path>
            </a:pathLst>
          </a:custGeom>
          <a:blipFill>
            <a:blip r:embed="rId3"/>
            <a:stretch>
              <a:fillRect l="0" t="-2623" r="0" b="-2623"/>
            </a:stretch>
          </a:blipFill>
        </p:spPr>
      </p:sp>
      <p:sp>
        <p:nvSpPr>
          <p:cNvPr name="Freeform 4" id="4"/>
          <p:cNvSpPr/>
          <p:nvPr/>
        </p:nvSpPr>
        <p:spPr>
          <a:xfrm flipH="false" flipV="false" rot="0">
            <a:off x="9473930" y="1429912"/>
            <a:ext cx="7404475" cy="3644672"/>
          </a:xfrm>
          <a:custGeom>
            <a:avLst/>
            <a:gdLst/>
            <a:ahLst/>
            <a:cxnLst/>
            <a:rect r="r" b="b" t="t" l="l"/>
            <a:pathLst>
              <a:path h="3644672" w="7404475">
                <a:moveTo>
                  <a:pt x="0" y="0"/>
                </a:moveTo>
                <a:lnTo>
                  <a:pt x="7404475" y="0"/>
                </a:lnTo>
                <a:lnTo>
                  <a:pt x="7404475" y="3644672"/>
                </a:lnTo>
                <a:lnTo>
                  <a:pt x="0" y="3644672"/>
                </a:lnTo>
                <a:lnTo>
                  <a:pt x="0" y="0"/>
                </a:lnTo>
                <a:close/>
              </a:path>
            </a:pathLst>
          </a:custGeom>
          <a:blipFill>
            <a:blip r:embed="rId4"/>
            <a:stretch>
              <a:fillRect l="-3033" t="-3689" r="0" b="-2279"/>
            </a:stretch>
          </a:blipFill>
        </p:spPr>
      </p:sp>
      <p:sp>
        <p:nvSpPr>
          <p:cNvPr name="Freeform 5" id="5"/>
          <p:cNvSpPr/>
          <p:nvPr/>
        </p:nvSpPr>
        <p:spPr>
          <a:xfrm flipH="false" flipV="false" rot="0">
            <a:off x="1762718" y="6045868"/>
            <a:ext cx="6654785" cy="3779045"/>
          </a:xfrm>
          <a:custGeom>
            <a:avLst/>
            <a:gdLst/>
            <a:ahLst/>
            <a:cxnLst/>
            <a:rect r="r" b="b" t="t" l="l"/>
            <a:pathLst>
              <a:path h="3779045" w="6654785">
                <a:moveTo>
                  <a:pt x="0" y="0"/>
                </a:moveTo>
                <a:lnTo>
                  <a:pt x="6654786" y="0"/>
                </a:lnTo>
                <a:lnTo>
                  <a:pt x="6654786" y="3779046"/>
                </a:lnTo>
                <a:lnTo>
                  <a:pt x="0" y="3779046"/>
                </a:lnTo>
                <a:lnTo>
                  <a:pt x="0" y="0"/>
                </a:lnTo>
                <a:close/>
              </a:path>
            </a:pathLst>
          </a:custGeom>
          <a:blipFill>
            <a:blip r:embed="rId5"/>
            <a:stretch>
              <a:fillRect l="-2948" t="0" r="-2948" b="0"/>
            </a:stretch>
          </a:blipFill>
        </p:spPr>
      </p:sp>
      <p:sp>
        <p:nvSpPr>
          <p:cNvPr name="Freeform 6" id="6"/>
          <p:cNvSpPr/>
          <p:nvPr/>
        </p:nvSpPr>
        <p:spPr>
          <a:xfrm flipH="false" flipV="false" rot="0">
            <a:off x="9473930" y="5884174"/>
            <a:ext cx="7404475" cy="3753702"/>
          </a:xfrm>
          <a:custGeom>
            <a:avLst/>
            <a:gdLst/>
            <a:ahLst/>
            <a:cxnLst/>
            <a:rect r="r" b="b" t="t" l="l"/>
            <a:pathLst>
              <a:path h="3753702" w="7404475">
                <a:moveTo>
                  <a:pt x="0" y="0"/>
                </a:moveTo>
                <a:lnTo>
                  <a:pt x="7404475" y="0"/>
                </a:lnTo>
                <a:lnTo>
                  <a:pt x="7404475" y="3753702"/>
                </a:lnTo>
                <a:lnTo>
                  <a:pt x="0" y="3753702"/>
                </a:lnTo>
                <a:lnTo>
                  <a:pt x="0" y="0"/>
                </a:lnTo>
                <a:close/>
              </a:path>
            </a:pathLst>
          </a:custGeom>
          <a:blipFill>
            <a:blip r:embed="rId6"/>
            <a:stretch>
              <a:fillRect l="0" t="-3312" r="0" b="-3312"/>
            </a:stretch>
          </a:blipFill>
        </p:spPr>
      </p:sp>
      <p:sp>
        <p:nvSpPr>
          <p:cNvPr name="TextBox 7" id="7"/>
          <p:cNvSpPr txBox="true"/>
          <p:nvPr/>
        </p:nvSpPr>
        <p:spPr>
          <a:xfrm rot="0">
            <a:off x="3741167" y="52528"/>
            <a:ext cx="10805666" cy="1838044"/>
          </a:xfrm>
          <a:prstGeom prst="rect">
            <a:avLst/>
          </a:prstGeom>
        </p:spPr>
        <p:txBody>
          <a:bodyPr anchor="t" rtlCol="false" tIns="0" lIns="0" bIns="0" rIns="0">
            <a:spAutoFit/>
          </a:bodyPr>
          <a:lstStyle/>
          <a:p>
            <a:pPr algn="l">
              <a:lnSpc>
                <a:spcPts val="7645"/>
              </a:lnSpc>
            </a:pPr>
            <a:r>
              <a:rPr lang="en-US" sz="5461">
                <a:solidFill>
                  <a:srgbClr val="FFFFFF"/>
                </a:solidFill>
                <a:latin typeface="Roca One"/>
                <a:ea typeface="Roca One"/>
                <a:cs typeface="Roca One"/>
                <a:sym typeface="Roca One"/>
              </a:rPr>
              <a:t>Asistencia a Reunión Apoderados</a:t>
            </a:r>
          </a:p>
          <a:p>
            <a:pPr algn="ctr">
              <a:lnSpc>
                <a:spcPts val="7085"/>
              </a:lnSpc>
              <a:spcBef>
                <a:spcPct val="0"/>
              </a:spcBef>
            </a:pP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69924" y="1400442"/>
            <a:ext cx="6064902" cy="3889118"/>
          </a:xfrm>
          <a:custGeom>
            <a:avLst/>
            <a:gdLst/>
            <a:ahLst/>
            <a:cxnLst/>
            <a:rect r="r" b="b" t="t" l="l"/>
            <a:pathLst>
              <a:path h="3889118" w="6064902">
                <a:moveTo>
                  <a:pt x="0" y="0"/>
                </a:moveTo>
                <a:lnTo>
                  <a:pt x="6064902" y="0"/>
                </a:lnTo>
                <a:lnTo>
                  <a:pt x="6064902" y="3889119"/>
                </a:lnTo>
                <a:lnTo>
                  <a:pt x="0" y="3889119"/>
                </a:lnTo>
                <a:lnTo>
                  <a:pt x="0" y="0"/>
                </a:lnTo>
                <a:close/>
              </a:path>
            </a:pathLst>
          </a:custGeom>
          <a:blipFill>
            <a:blip r:embed="rId3"/>
            <a:stretch>
              <a:fillRect l="0" t="0" r="0" b="0"/>
            </a:stretch>
          </a:blipFill>
        </p:spPr>
      </p:sp>
      <p:sp>
        <p:nvSpPr>
          <p:cNvPr name="Freeform 4" id="4"/>
          <p:cNvSpPr/>
          <p:nvPr/>
        </p:nvSpPr>
        <p:spPr>
          <a:xfrm flipH="false" flipV="false" rot="0">
            <a:off x="7195853" y="1550056"/>
            <a:ext cx="6118734" cy="3977177"/>
          </a:xfrm>
          <a:custGeom>
            <a:avLst/>
            <a:gdLst/>
            <a:ahLst/>
            <a:cxnLst/>
            <a:rect r="r" b="b" t="t" l="l"/>
            <a:pathLst>
              <a:path h="3977177" w="6118734">
                <a:moveTo>
                  <a:pt x="0" y="0"/>
                </a:moveTo>
                <a:lnTo>
                  <a:pt x="6118734" y="0"/>
                </a:lnTo>
                <a:lnTo>
                  <a:pt x="6118734" y="3977177"/>
                </a:lnTo>
                <a:lnTo>
                  <a:pt x="0" y="3977177"/>
                </a:lnTo>
                <a:lnTo>
                  <a:pt x="0" y="0"/>
                </a:lnTo>
                <a:close/>
              </a:path>
            </a:pathLst>
          </a:custGeom>
          <a:blipFill>
            <a:blip r:embed="rId4"/>
            <a:stretch>
              <a:fillRect l="0" t="0" r="0" b="0"/>
            </a:stretch>
          </a:blipFill>
        </p:spPr>
      </p:sp>
      <p:sp>
        <p:nvSpPr>
          <p:cNvPr name="Freeform 5" id="5"/>
          <p:cNvSpPr/>
          <p:nvPr/>
        </p:nvSpPr>
        <p:spPr>
          <a:xfrm flipH="false" flipV="false" rot="0">
            <a:off x="158652" y="5764906"/>
            <a:ext cx="6476174" cy="3780467"/>
          </a:xfrm>
          <a:custGeom>
            <a:avLst/>
            <a:gdLst/>
            <a:ahLst/>
            <a:cxnLst/>
            <a:rect r="r" b="b" t="t" l="l"/>
            <a:pathLst>
              <a:path h="3780467" w="6476174">
                <a:moveTo>
                  <a:pt x="0" y="0"/>
                </a:moveTo>
                <a:lnTo>
                  <a:pt x="6476174" y="0"/>
                </a:lnTo>
                <a:lnTo>
                  <a:pt x="6476174" y="3780466"/>
                </a:lnTo>
                <a:lnTo>
                  <a:pt x="0" y="3780466"/>
                </a:lnTo>
                <a:lnTo>
                  <a:pt x="0" y="0"/>
                </a:lnTo>
                <a:close/>
              </a:path>
            </a:pathLst>
          </a:custGeom>
          <a:blipFill>
            <a:blip r:embed="rId5"/>
            <a:stretch>
              <a:fillRect l="0" t="0" r="0" b="0"/>
            </a:stretch>
          </a:blipFill>
        </p:spPr>
      </p:sp>
      <p:sp>
        <p:nvSpPr>
          <p:cNvPr name="Freeform 6" id="6"/>
          <p:cNvSpPr/>
          <p:nvPr/>
        </p:nvSpPr>
        <p:spPr>
          <a:xfrm flipH="false" flipV="false" rot="0">
            <a:off x="7196801" y="5764906"/>
            <a:ext cx="6118734" cy="3955530"/>
          </a:xfrm>
          <a:custGeom>
            <a:avLst/>
            <a:gdLst/>
            <a:ahLst/>
            <a:cxnLst/>
            <a:rect r="r" b="b" t="t" l="l"/>
            <a:pathLst>
              <a:path h="3955530" w="6118734">
                <a:moveTo>
                  <a:pt x="0" y="0"/>
                </a:moveTo>
                <a:lnTo>
                  <a:pt x="6118734" y="0"/>
                </a:lnTo>
                <a:lnTo>
                  <a:pt x="6118734" y="3955530"/>
                </a:lnTo>
                <a:lnTo>
                  <a:pt x="0" y="3955530"/>
                </a:lnTo>
                <a:lnTo>
                  <a:pt x="0" y="0"/>
                </a:lnTo>
                <a:close/>
              </a:path>
            </a:pathLst>
          </a:custGeom>
          <a:blipFill>
            <a:blip r:embed="rId6"/>
            <a:stretch>
              <a:fillRect l="-4669" t="0" r="-4669" b="0"/>
            </a:stretch>
          </a:blipFill>
        </p:spPr>
      </p:sp>
      <p:sp>
        <p:nvSpPr>
          <p:cNvPr name="TextBox 7" id="7"/>
          <p:cNvSpPr txBox="true"/>
          <p:nvPr/>
        </p:nvSpPr>
        <p:spPr>
          <a:xfrm rot="0">
            <a:off x="13875614" y="1967834"/>
            <a:ext cx="3383686" cy="7116798"/>
          </a:xfrm>
          <a:prstGeom prst="rect">
            <a:avLst/>
          </a:prstGeom>
        </p:spPr>
        <p:txBody>
          <a:bodyPr anchor="t" rtlCol="false" tIns="0" lIns="0" bIns="0" rIns="0">
            <a:spAutoFit/>
          </a:bodyPr>
          <a:lstStyle/>
          <a:p>
            <a:pPr algn="just">
              <a:lnSpc>
                <a:spcPts val="5685"/>
              </a:lnSpc>
              <a:spcBef>
                <a:spcPct val="0"/>
              </a:spcBef>
            </a:pPr>
            <a:r>
              <a:rPr lang="en-US" sz="4061">
                <a:solidFill>
                  <a:srgbClr val="EBF1DE"/>
                </a:solidFill>
                <a:latin typeface="Roca One"/>
                <a:ea typeface="Roca One"/>
                <a:cs typeface="Roca One"/>
                <a:sym typeface="Roca One"/>
              </a:rPr>
              <a:t>Existe una relación positiva entre la cantidad de entrevistas y la asistencia a reuniones, especialmente visible en 3° Medio.</a:t>
            </a:r>
          </a:p>
        </p:txBody>
      </p:sp>
      <p:sp>
        <p:nvSpPr>
          <p:cNvPr name="TextBox 8" id="8"/>
          <p:cNvSpPr txBox="true"/>
          <p:nvPr/>
        </p:nvSpPr>
        <p:spPr>
          <a:xfrm rot="0">
            <a:off x="1874367" y="325720"/>
            <a:ext cx="9931747" cy="986663"/>
          </a:xfrm>
          <a:prstGeom prst="rect">
            <a:avLst/>
          </a:prstGeom>
        </p:spPr>
        <p:txBody>
          <a:bodyPr anchor="t" rtlCol="false" tIns="0" lIns="0" bIns="0" rIns="0">
            <a:spAutoFit/>
          </a:bodyPr>
          <a:lstStyle/>
          <a:p>
            <a:pPr algn="ctr">
              <a:lnSpc>
                <a:spcPts val="8091"/>
              </a:lnSpc>
              <a:spcBef>
                <a:spcPct val="0"/>
              </a:spcBef>
            </a:pPr>
            <a:r>
              <a:rPr lang="en-US" sz="5779">
                <a:solidFill>
                  <a:srgbClr val="FFFFFF"/>
                </a:solidFill>
                <a:latin typeface="Roca One"/>
                <a:ea typeface="Roca One"/>
                <a:cs typeface="Roca One"/>
                <a:sym typeface="Roca One"/>
              </a:rPr>
              <a:t>Entrevistas Profesor/as Jefes</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264715" y="637286"/>
            <a:ext cx="7048307" cy="4269302"/>
          </a:xfrm>
          <a:custGeom>
            <a:avLst/>
            <a:gdLst/>
            <a:ahLst/>
            <a:cxnLst/>
            <a:rect r="r" b="b" t="t" l="l"/>
            <a:pathLst>
              <a:path h="4269302" w="7048307">
                <a:moveTo>
                  <a:pt x="0" y="0"/>
                </a:moveTo>
                <a:lnTo>
                  <a:pt x="7048307" y="0"/>
                </a:lnTo>
                <a:lnTo>
                  <a:pt x="7048307" y="4269302"/>
                </a:lnTo>
                <a:lnTo>
                  <a:pt x="0" y="4269302"/>
                </a:lnTo>
                <a:lnTo>
                  <a:pt x="0" y="0"/>
                </a:lnTo>
                <a:close/>
              </a:path>
            </a:pathLst>
          </a:custGeom>
          <a:blipFill>
            <a:blip r:embed="rId3"/>
            <a:stretch>
              <a:fillRect l="-2675" t="-214" r="0" b="-214"/>
            </a:stretch>
          </a:blipFill>
        </p:spPr>
      </p:sp>
      <p:sp>
        <p:nvSpPr>
          <p:cNvPr name="Freeform 4" id="4"/>
          <p:cNvSpPr/>
          <p:nvPr/>
        </p:nvSpPr>
        <p:spPr>
          <a:xfrm flipH="false" flipV="false" rot="0">
            <a:off x="264715" y="5264621"/>
            <a:ext cx="7048307" cy="4801457"/>
          </a:xfrm>
          <a:custGeom>
            <a:avLst/>
            <a:gdLst/>
            <a:ahLst/>
            <a:cxnLst/>
            <a:rect r="r" b="b" t="t" l="l"/>
            <a:pathLst>
              <a:path h="4801457" w="7048307">
                <a:moveTo>
                  <a:pt x="0" y="0"/>
                </a:moveTo>
                <a:lnTo>
                  <a:pt x="7048307" y="0"/>
                </a:lnTo>
                <a:lnTo>
                  <a:pt x="7048307" y="4801457"/>
                </a:lnTo>
                <a:lnTo>
                  <a:pt x="0" y="4801457"/>
                </a:lnTo>
                <a:lnTo>
                  <a:pt x="0" y="0"/>
                </a:lnTo>
                <a:close/>
              </a:path>
            </a:pathLst>
          </a:custGeom>
          <a:blipFill>
            <a:blip r:embed="rId4"/>
            <a:stretch>
              <a:fillRect l="0" t="-2820" r="0" b="-2820"/>
            </a:stretch>
          </a:blipFill>
        </p:spPr>
      </p:sp>
      <p:sp>
        <p:nvSpPr>
          <p:cNvPr name="Freeform 5" id="5"/>
          <p:cNvSpPr/>
          <p:nvPr/>
        </p:nvSpPr>
        <p:spPr>
          <a:xfrm flipH="false" flipV="false" rot="0">
            <a:off x="9144000" y="4592076"/>
            <a:ext cx="8043194" cy="5474001"/>
          </a:xfrm>
          <a:custGeom>
            <a:avLst/>
            <a:gdLst/>
            <a:ahLst/>
            <a:cxnLst/>
            <a:rect r="r" b="b" t="t" l="l"/>
            <a:pathLst>
              <a:path h="5474001" w="8043194">
                <a:moveTo>
                  <a:pt x="0" y="0"/>
                </a:moveTo>
                <a:lnTo>
                  <a:pt x="8043194" y="0"/>
                </a:lnTo>
                <a:lnTo>
                  <a:pt x="8043194" y="5474002"/>
                </a:lnTo>
                <a:lnTo>
                  <a:pt x="0" y="5474002"/>
                </a:lnTo>
                <a:lnTo>
                  <a:pt x="0" y="0"/>
                </a:lnTo>
                <a:close/>
              </a:path>
            </a:pathLst>
          </a:custGeom>
          <a:blipFill>
            <a:blip r:embed="rId5"/>
            <a:stretch>
              <a:fillRect l="0" t="0" r="0" b="0"/>
            </a:stretch>
          </a:blipFill>
        </p:spPr>
      </p:sp>
      <p:sp>
        <p:nvSpPr>
          <p:cNvPr name="TextBox 6" id="6"/>
          <p:cNvSpPr txBox="true"/>
          <p:nvPr/>
        </p:nvSpPr>
        <p:spPr>
          <a:xfrm rot="0">
            <a:off x="7510613" y="150622"/>
            <a:ext cx="10047238" cy="878078"/>
          </a:xfrm>
          <a:prstGeom prst="rect">
            <a:avLst/>
          </a:prstGeom>
        </p:spPr>
        <p:txBody>
          <a:bodyPr anchor="t" rtlCol="false" tIns="0" lIns="0" bIns="0" rIns="0">
            <a:spAutoFit/>
          </a:bodyPr>
          <a:lstStyle/>
          <a:p>
            <a:pPr algn="ctr">
              <a:lnSpc>
                <a:spcPts val="7252"/>
              </a:lnSpc>
              <a:spcBef>
                <a:spcPct val="0"/>
              </a:spcBef>
            </a:pPr>
            <a:r>
              <a:rPr lang="en-US" sz="5180">
                <a:solidFill>
                  <a:srgbClr val="FFFFFF"/>
                </a:solidFill>
                <a:latin typeface="Roca One"/>
                <a:ea typeface="Roca One"/>
                <a:cs typeface="Roca One"/>
                <a:sym typeface="Roca One"/>
              </a:rPr>
              <a:t>Compromisos de Conducta 2026</a:t>
            </a:r>
          </a:p>
        </p:txBody>
      </p:sp>
      <p:sp>
        <p:nvSpPr>
          <p:cNvPr name="TextBox 7" id="7"/>
          <p:cNvSpPr txBox="true"/>
          <p:nvPr/>
        </p:nvSpPr>
        <p:spPr>
          <a:xfrm rot="0">
            <a:off x="7809164" y="1488807"/>
            <a:ext cx="9450136" cy="2842106"/>
          </a:xfrm>
          <a:prstGeom prst="rect">
            <a:avLst/>
          </a:prstGeom>
        </p:spPr>
        <p:txBody>
          <a:bodyPr anchor="t" rtlCol="false" tIns="0" lIns="0" bIns="0" rIns="0">
            <a:spAutoFit/>
          </a:bodyPr>
          <a:lstStyle/>
          <a:p>
            <a:pPr algn="just">
              <a:lnSpc>
                <a:spcPts val="4523"/>
              </a:lnSpc>
              <a:spcBef>
                <a:spcPct val="0"/>
              </a:spcBef>
            </a:pPr>
            <a:r>
              <a:rPr lang="en-US" sz="3231">
                <a:solidFill>
                  <a:srgbClr val="FFFFFF"/>
                </a:solidFill>
                <a:latin typeface="Roca One"/>
                <a:ea typeface="Roca One"/>
                <a:cs typeface="Roca One"/>
                <a:sym typeface="Roca One"/>
              </a:rPr>
              <a:t>La evaluación de los gráficos para 2026 revela que, aunque la mayoría de los estudiantes cumple con las Normas de Conviviencia, hay focos críticos en Tercero Medio que requieren </a:t>
            </a:r>
            <a:r>
              <a:rPr lang="en-US" b="true" sz="3231">
                <a:solidFill>
                  <a:srgbClr val="FFFFFF"/>
                </a:solidFill>
                <a:latin typeface="Roca One Bold"/>
                <a:ea typeface="Roca One Bold"/>
                <a:cs typeface="Roca One Bold"/>
                <a:sym typeface="Roca One Bold"/>
              </a:rPr>
              <a:t>estrategias de mediación escolar</a:t>
            </a:r>
            <a:r>
              <a:rPr lang="en-US" sz="3231">
                <a:solidFill>
                  <a:srgbClr val="FFFFFF"/>
                </a:solidFill>
                <a:latin typeface="Roca One"/>
                <a:ea typeface="Roca One"/>
                <a:cs typeface="Roca One"/>
                <a:sym typeface="Roca One"/>
              </a:rPr>
              <a:t> </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17458" y="811163"/>
            <a:ext cx="6261959" cy="3905897"/>
          </a:xfrm>
          <a:custGeom>
            <a:avLst/>
            <a:gdLst/>
            <a:ahLst/>
            <a:cxnLst/>
            <a:rect r="r" b="b" t="t" l="l"/>
            <a:pathLst>
              <a:path h="3905897" w="6261959">
                <a:moveTo>
                  <a:pt x="0" y="0"/>
                </a:moveTo>
                <a:lnTo>
                  <a:pt x="6261959" y="0"/>
                </a:lnTo>
                <a:lnTo>
                  <a:pt x="6261959" y="3905897"/>
                </a:lnTo>
                <a:lnTo>
                  <a:pt x="0" y="3905897"/>
                </a:lnTo>
                <a:lnTo>
                  <a:pt x="0" y="0"/>
                </a:lnTo>
                <a:close/>
              </a:path>
            </a:pathLst>
          </a:custGeom>
          <a:blipFill>
            <a:blip r:embed="rId3"/>
            <a:stretch>
              <a:fillRect l="0" t="0" r="0" b="0"/>
            </a:stretch>
          </a:blipFill>
        </p:spPr>
      </p:sp>
      <p:sp>
        <p:nvSpPr>
          <p:cNvPr name="Freeform 4" id="4"/>
          <p:cNvSpPr/>
          <p:nvPr/>
        </p:nvSpPr>
        <p:spPr>
          <a:xfrm flipH="false" flipV="false" rot="0">
            <a:off x="702609" y="4952441"/>
            <a:ext cx="6276809" cy="4741089"/>
          </a:xfrm>
          <a:custGeom>
            <a:avLst/>
            <a:gdLst/>
            <a:ahLst/>
            <a:cxnLst/>
            <a:rect r="r" b="b" t="t" l="l"/>
            <a:pathLst>
              <a:path h="4741089" w="6276809">
                <a:moveTo>
                  <a:pt x="0" y="0"/>
                </a:moveTo>
                <a:lnTo>
                  <a:pt x="6276808" y="0"/>
                </a:lnTo>
                <a:lnTo>
                  <a:pt x="6276808" y="4741088"/>
                </a:lnTo>
                <a:lnTo>
                  <a:pt x="0" y="4741088"/>
                </a:lnTo>
                <a:lnTo>
                  <a:pt x="0" y="0"/>
                </a:lnTo>
                <a:close/>
              </a:path>
            </a:pathLst>
          </a:custGeom>
          <a:blipFill>
            <a:blip r:embed="rId4"/>
            <a:stretch>
              <a:fillRect l="0" t="0" r="0" b="0"/>
            </a:stretch>
          </a:blipFill>
        </p:spPr>
      </p:sp>
      <p:sp>
        <p:nvSpPr>
          <p:cNvPr name="Freeform 5" id="5"/>
          <p:cNvSpPr/>
          <p:nvPr/>
        </p:nvSpPr>
        <p:spPr>
          <a:xfrm flipH="false" flipV="false" rot="0">
            <a:off x="8165082" y="743853"/>
            <a:ext cx="8423217" cy="5623523"/>
          </a:xfrm>
          <a:custGeom>
            <a:avLst/>
            <a:gdLst/>
            <a:ahLst/>
            <a:cxnLst/>
            <a:rect r="r" b="b" t="t" l="l"/>
            <a:pathLst>
              <a:path h="5623523" w="8423217">
                <a:moveTo>
                  <a:pt x="0" y="0"/>
                </a:moveTo>
                <a:lnTo>
                  <a:pt x="8423217" y="0"/>
                </a:lnTo>
                <a:lnTo>
                  <a:pt x="8423217" y="5623522"/>
                </a:lnTo>
                <a:lnTo>
                  <a:pt x="0" y="5623522"/>
                </a:lnTo>
                <a:lnTo>
                  <a:pt x="0" y="0"/>
                </a:lnTo>
                <a:close/>
              </a:path>
            </a:pathLst>
          </a:custGeom>
          <a:blipFill>
            <a:blip r:embed="rId5"/>
            <a:stretch>
              <a:fillRect l="0" t="0" r="0" b="0"/>
            </a:stretch>
          </a:blipFill>
        </p:spPr>
      </p:sp>
      <p:sp>
        <p:nvSpPr>
          <p:cNvPr name="TextBox 6" id="6"/>
          <p:cNvSpPr txBox="true"/>
          <p:nvPr/>
        </p:nvSpPr>
        <p:spPr>
          <a:xfrm rot="0">
            <a:off x="2079619" y="157241"/>
            <a:ext cx="13421767" cy="653922"/>
          </a:xfrm>
          <a:prstGeom prst="rect">
            <a:avLst/>
          </a:prstGeom>
        </p:spPr>
        <p:txBody>
          <a:bodyPr anchor="t" rtlCol="false" tIns="0" lIns="0" bIns="0" rIns="0">
            <a:spAutoFit/>
          </a:bodyPr>
          <a:lstStyle/>
          <a:p>
            <a:pPr algn="ctr">
              <a:lnSpc>
                <a:spcPts val="5432"/>
              </a:lnSpc>
              <a:spcBef>
                <a:spcPct val="0"/>
              </a:spcBef>
            </a:pPr>
            <a:r>
              <a:rPr lang="en-US" b="true" sz="3880">
                <a:solidFill>
                  <a:srgbClr val="FFFFFF"/>
                </a:solidFill>
                <a:latin typeface="Roca One Bold"/>
                <a:ea typeface="Roca One Bold"/>
                <a:cs typeface="Roca One Bold"/>
                <a:sym typeface="Roca One Bold"/>
              </a:rPr>
              <a:t>ESTUDIANTE QUE SON PROMOVIDOS CON  DECRETO 67</a:t>
            </a:r>
          </a:p>
        </p:txBody>
      </p:sp>
      <p:sp>
        <p:nvSpPr>
          <p:cNvPr name="TextBox 7" id="7"/>
          <p:cNvSpPr txBox="true"/>
          <p:nvPr/>
        </p:nvSpPr>
        <p:spPr>
          <a:xfrm rot="0">
            <a:off x="7272946" y="6566944"/>
            <a:ext cx="10483438" cy="3126585"/>
          </a:xfrm>
          <a:prstGeom prst="rect">
            <a:avLst/>
          </a:prstGeom>
        </p:spPr>
        <p:txBody>
          <a:bodyPr anchor="t" rtlCol="false" tIns="0" lIns="0" bIns="0" rIns="0">
            <a:spAutoFit/>
          </a:bodyPr>
          <a:lstStyle/>
          <a:p>
            <a:pPr algn="just">
              <a:lnSpc>
                <a:spcPts val="3543"/>
              </a:lnSpc>
              <a:spcBef>
                <a:spcPct val="0"/>
              </a:spcBef>
            </a:pPr>
            <a:r>
              <a:rPr lang="en-US" sz="2531">
                <a:solidFill>
                  <a:srgbClr val="FFFFFF"/>
                </a:solidFill>
                <a:latin typeface="Roca One"/>
                <a:ea typeface="Roca One"/>
                <a:cs typeface="Roca One"/>
                <a:sym typeface="Roca One"/>
              </a:rPr>
              <a:t>La evaluación de los gráficos para 2026 revela que, existen muchos casos de estudiantes que fueron promovidos excepcionalmente, ya que no asistian regularmente a clases , no  completando con normalidad  su proceso educativo, lo que se vuelve preocupante debido a que existen ausencias reiteradas sin justificación, lo que puede derivar en una posible deserción escolar o en una negligencia parental.</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713684" y="8473549"/>
            <a:ext cx="2860631" cy="2013274"/>
          </a:xfrm>
          <a:custGeom>
            <a:avLst/>
            <a:gdLst/>
            <a:ahLst/>
            <a:cxnLst/>
            <a:rect r="r" b="b" t="t" l="l"/>
            <a:pathLst>
              <a:path h="2013274" w="2860631">
                <a:moveTo>
                  <a:pt x="0" y="0"/>
                </a:moveTo>
                <a:lnTo>
                  <a:pt x="2860632" y="0"/>
                </a:lnTo>
                <a:lnTo>
                  <a:pt x="2860632" y="2013274"/>
                </a:lnTo>
                <a:lnTo>
                  <a:pt x="0" y="2013274"/>
                </a:lnTo>
                <a:lnTo>
                  <a:pt x="0" y="0"/>
                </a:lnTo>
                <a:close/>
              </a:path>
            </a:pathLst>
          </a:custGeom>
          <a:blipFill>
            <a:blip r:embed="rId3"/>
            <a:stretch>
              <a:fillRect l="0" t="-91850" r="0" b="-123901"/>
            </a:stretch>
          </a:blipFill>
        </p:spPr>
      </p:sp>
      <p:sp>
        <p:nvSpPr>
          <p:cNvPr name="Freeform 4" id="4"/>
          <p:cNvSpPr/>
          <p:nvPr/>
        </p:nvSpPr>
        <p:spPr>
          <a:xfrm flipH="false" flipV="false" rot="0">
            <a:off x="9752329" y="4017984"/>
            <a:ext cx="2860631" cy="2860631"/>
          </a:xfrm>
          <a:custGeom>
            <a:avLst/>
            <a:gdLst/>
            <a:ahLst/>
            <a:cxnLst/>
            <a:rect r="r" b="b" t="t" l="l"/>
            <a:pathLst>
              <a:path h="2860631" w="2860631">
                <a:moveTo>
                  <a:pt x="0" y="0"/>
                </a:moveTo>
                <a:lnTo>
                  <a:pt x="2860631" y="0"/>
                </a:lnTo>
                <a:lnTo>
                  <a:pt x="2860631" y="2860632"/>
                </a:lnTo>
                <a:lnTo>
                  <a:pt x="0" y="2860632"/>
                </a:lnTo>
                <a:lnTo>
                  <a:pt x="0" y="0"/>
                </a:lnTo>
                <a:close/>
              </a:path>
            </a:pathLst>
          </a:custGeom>
          <a:blipFill>
            <a:blip r:embed="rId4"/>
            <a:stretch>
              <a:fillRect l="0" t="-61111" r="0" b="-61111"/>
            </a:stretch>
          </a:blipFill>
        </p:spPr>
      </p:sp>
      <p:sp>
        <p:nvSpPr>
          <p:cNvPr name="Freeform 5" id="5"/>
          <p:cNvSpPr/>
          <p:nvPr/>
        </p:nvSpPr>
        <p:spPr>
          <a:xfrm flipH="false" flipV="false" rot="0">
            <a:off x="9939366" y="7202987"/>
            <a:ext cx="2860631" cy="2860631"/>
          </a:xfrm>
          <a:custGeom>
            <a:avLst/>
            <a:gdLst/>
            <a:ahLst/>
            <a:cxnLst/>
            <a:rect r="r" b="b" t="t" l="l"/>
            <a:pathLst>
              <a:path h="2860631" w="2860631">
                <a:moveTo>
                  <a:pt x="0" y="0"/>
                </a:moveTo>
                <a:lnTo>
                  <a:pt x="2860632" y="0"/>
                </a:lnTo>
                <a:lnTo>
                  <a:pt x="2860632" y="2860632"/>
                </a:lnTo>
                <a:lnTo>
                  <a:pt x="0" y="2860632"/>
                </a:lnTo>
                <a:lnTo>
                  <a:pt x="0" y="0"/>
                </a:lnTo>
                <a:close/>
              </a:path>
            </a:pathLst>
          </a:custGeom>
          <a:blipFill>
            <a:blip r:embed="rId5"/>
            <a:stretch>
              <a:fillRect l="0" t="-58670" r="0" b="-63551"/>
            </a:stretch>
          </a:blipFill>
        </p:spPr>
      </p:sp>
      <p:sp>
        <p:nvSpPr>
          <p:cNvPr name="Freeform 6" id="6"/>
          <p:cNvSpPr/>
          <p:nvPr/>
        </p:nvSpPr>
        <p:spPr>
          <a:xfrm flipH="false" flipV="false" rot="0">
            <a:off x="5673437" y="4115258"/>
            <a:ext cx="2860631" cy="2860631"/>
          </a:xfrm>
          <a:custGeom>
            <a:avLst/>
            <a:gdLst/>
            <a:ahLst/>
            <a:cxnLst/>
            <a:rect r="r" b="b" t="t" l="l"/>
            <a:pathLst>
              <a:path h="2860631" w="2860631">
                <a:moveTo>
                  <a:pt x="0" y="0"/>
                </a:moveTo>
                <a:lnTo>
                  <a:pt x="2860631" y="0"/>
                </a:lnTo>
                <a:lnTo>
                  <a:pt x="2860631" y="2860631"/>
                </a:lnTo>
                <a:lnTo>
                  <a:pt x="0" y="2860631"/>
                </a:lnTo>
                <a:lnTo>
                  <a:pt x="0" y="0"/>
                </a:lnTo>
                <a:close/>
              </a:path>
            </a:pathLst>
          </a:custGeom>
          <a:blipFill>
            <a:blip r:embed="rId6"/>
            <a:stretch>
              <a:fillRect l="0" t="-61111" r="0" b="-61111"/>
            </a:stretch>
          </a:blipFill>
        </p:spPr>
      </p:sp>
      <p:sp>
        <p:nvSpPr>
          <p:cNvPr name="Freeform 7" id="7"/>
          <p:cNvSpPr/>
          <p:nvPr/>
        </p:nvSpPr>
        <p:spPr>
          <a:xfrm flipH="false" flipV="false" rot="0">
            <a:off x="7713684" y="5612918"/>
            <a:ext cx="2860631" cy="2860631"/>
          </a:xfrm>
          <a:custGeom>
            <a:avLst/>
            <a:gdLst/>
            <a:ahLst/>
            <a:cxnLst/>
            <a:rect r="r" b="b" t="t" l="l"/>
            <a:pathLst>
              <a:path h="2860631" w="2860631">
                <a:moveTo>
                  <a:pt x="0" y="0"/>
                </a:moveTo>
                <a:lnTo>
                  <a:pt x="2860632" y="0"/>
                </a:lnTo>
                <a:lnTo>
                  <a:pt x="2860632" y="2860631"/>
                </a:lnTo>
                <a:lnTo>
                  <a:pt x="0" y="2860631"/>
                </a:lnTo>
                <a:lnTo>
                  <a:pt x="0" y="0"/>
                </a:lnTo>
                <a:close/>
              </a:path>
            </a:pathLst>
          </a:custGeom>
          <a:blipFill>
            <a:blip r:embed="rId7"/>
            <a:stretch>
              <a:fillRect l="0" t="-33105" r="0" b="-89116"/>
            </a:stretch>
          </a:blipFill>
        </p:spPr>
      </p:sp>
      <p:sp>
        <p:nvSpPr>
          <p:cNvPr name="Freeform 8" id="8"/>
          <p:cNvSpPr/>
          <p:nvPr/>
        </p:nvSpPr>
        <p:spPr>
          <a:xfrm flipH="false" flipV="false" rot="0">
            <a:off x="5245380" y="7202987"/>
            <a:ext cx="2860631" cy="2860631"/>
          </a:xfrm>
          <a:custGeom>
            <a:avLst/>
            <a:gdLst/>
            <a:ahLst/>
            <a:cxnLst/>
            <a:rect r="r" b="b" t="t" l="l"/>
            <a:pathLst>
              <a:path h="2860631" w="2860631">
                <a:moveTo>
                  <a:pt x="0" y="0"/>
                </a:moveTo>
                <a:lnTo>
                  <a:pt x="2860631" y="0"/>
                </a:lnTo>
                <a:lnTo>
                  <a:pt x="2860631" y="2860632"/>
                </a:lnTo>
                <a:lnTo>
                  <a:pt x="0" y="2860632"/>
                </a:lnTo>
                <a:lnTo>
                  <a:pt x="0" y="0"/>
                </a:lnTo>
                <a:close/>
              </a:path>
            </a:pathLst>
          </a:custGeom>
          <a:blipFill>
            <a:blip r:embed="rId8"/>
            <a:stretch>
              <a:fillRect l="0" t="-61111" r="0" b="-61111"/>
            </a:stretch>
          </a:blipFill>
        </p:spPr>
      </p:sp>
      <p:sp>
        <p:nvSpPr>
          <p:cNvPr name="Freeform 9" id="9"/>
          <p:cNvSpPr/>
          <p:nvPr/>
        </p:nvSpPr>
        <p:spPr>
          <a:xfrm flipH="false" flipV="false" rot="0">
            <a:off x="12612960" y="7043234"/>
            <a:ext cx="2860631" cy="3366420"/>
          </a:xfrm>
          <a:custGeom>
            <a:avLst/>
            <a:gdLst/>
            <a:ahLst/>
            <a:cxnLst/>
            <a:rect r="r" b="b" t="t" l="l"/>
            <a:pathLst>
              <a:path h="3366420" w="2860631">
                <a:moveTo>
                  <a:pt x="0" y="0"/>
                </a:moveTo>
                <a:lnTo>
                  <a:pt x="2860632" y="0"/>
                </a:lnTo>
                <a:lnTo>
                  <a:pt x="2860632" y="3366420"/>
                </a:lnTo>
                <a:lnTo>
                  <a:pt x="0" y="3366420"/>
                </a:lnTo>
                <a:lnTo>
                  <a:pt x="0" y="0"/>
                </a:lnTo>
                <a:close/>
              </a:path>
            </a:pathLst>
          </a:custGeom>
          <a:blipFill>
            <a:blip r:embed="rId9"/>
            <a:stretch>
              <a:fillRect l="0" t="-45765" r="0" b="-43069"/>
            </a:stretch>
          </a:blipFill>
        </p:spPr>
      </p:sp>
      <p:sp>
        <p:nvSpPr>
          <p:cNvPr name="Freeform 10" id="10"/>
          <p:cNvSpPr/>
          <p:nvPr/>
        </p:nvSpPr>
        <p:spPr>
          <a:xfrm flipH="false" flipV="false" rot="0">
            <a:off x="12612960" y="3594579"/>
            <a:ext cx="2860631" cy="3707443"/>
          </a:xfrm>
          <a:custGeom>
            <a:avLst/>
            <a:gdLst/>
            <a:ahLst/>
            <a:cxnLst/>
            <a:rect r="r" b="b" t="t" l="l"/>
            <a:pathLst>
              <a:path h="3707443" w="2860631">
                <a:moveTo>
                  <a:pt x="0" y="0"/>
                </a:moveTo>
                <a:lnTo>
                  <a:pt x="2860632" y="0"/>
                </a:lnTo>
                <a:lnTo>
                  <a:pt x="2860632" y="3707442"/>
                </a:lnTo>
                <a:lnTo>
                  <a:pt x="0" y="3707442"/>
                </a:lnTo>
                <a:lnTo>
                  <a:pt x="0" y="0"/>
                </a:lnTo>
                <a:close/>
              </a:path>
            </a:pathLst>
          </a:custGeom>
          <a:blipFill>
            <a:blip r:embed="rId10"/>
            <a:stretch>
              <a:fillRect l="0" t="-42690" r="0" b="-28774"/>
            </a:stretch>
          </a:blipFill>
        </p:spPr>
      </p:sp>
      <p:sp>
        <p:nvSpPr>
          <p:cNvPr name="Freeform 11" id="11"/>
          <p:cNvSpPr/>
          <p:nvPr/>
        </p:nvSpPr>
        <p:spPr>
          <a:xfrm flipH="false" flipV="false" rot="0">
            <a:off x="12612960" y="-102092"/>
            <a:ext cx="2860631" cy="3677881"/>
          </a:xfrm>
          <a:custGeom>
            <a:avLst/>
            <a:gdLst/>
            <a:ahLst/>
            <a:cxnLst/>
            <a:rect r="r" b="b" t="t" l="l"/>
            <a:pathLst>
              <a:path h="3677881" w="2860631">
                <a:moveTo>
                  <a:pt x="0" y="0"/>
                </a:moveTo>
                <a:lnTo>
                  <a:pt x="2860632" y="0"/>
                </a:lnTo>
                <a:lnTo>
                  <a:pt x="2860632" y="3677881"/>
                </a:lnTo>
                <a:lnTo>
                  <a:pt x="0" y="3677881"/>
                </a:lnTo>
                <a:lnTo>
                  <a:pt x="0" y="0"/>
                </a:lnTo>
                <a:close/>
              </a:path>
            </a:pathLst>
          </a:custGeom>
          <a:blipFill>
            <a:blip r:embed="rId11"/>
            <a:stretch>
              <a:fillRect l="0" t="-25133" r="0" b="-47709"/>
            </a:stretch>
          </a:blipFill>
        </p:spPr>
      </p:sp>
      <p:sp>
        <p:nvSpPr>
          <p:cNvPr name="Freeform 12" id="12"/>
          <p:cNvSpPr/>
          <p:nvPr/>
        </p:nvSpPr>
        <p:spPr>
          <a:xfrm flipH="false" flipV="false" rot="0">
            <a:off x="15427369" y="3548566"/>
            <a:ext cx="2860631" cy="3494668"/>
          </a:xfrm>
          <a:custGeom>
            <a:avLst/>
            <a:gdLst/>
            <a:ahLst/>
            <a:cxnLst/>
            <a:rect r="r" b="b" t="t" l="l"/>
            <a:pathLst>
              <a:path h="3494668" w="2860631">
                <a:moveTo>
                  <a:pt x="0" y="0"/>
                </a:moveTo>
                <a:lnTo>
                  <a:pt x="2860631" y="0"/>
                </a:lnTo>
                <a:lnTo>
                  <a:pt x="2860631" y="3494668"/>
                </a:lnTo>
                <a:lnTo>
                  <a:pt x="0" y="3494668"/>
                </a:lnTo>
                <a:lnTo>
                  <a:pt x="0" y="0"/>
                </a:lnTo>
                <a:close/>
              </a:path>
            </a:pathLst>
          </a:custGeom>
          <a:blipFill>
            <a:blip r:embed="rId12"/>
            <a:stretch>
              <a:fillRect l="0" t="-27333" r="0" b="-54571"/>
            </a:stretch>
          </a:blipFill>
        </p:spPr>
      </p:sp>
      <p:sp>
        <p:nvSpPr>
          <p:cNvPr name="Freeform 13" id="13"/>
          <p:cNvSpPr/>
          <p:nvPr/>
        </p:nvSpPr>
        <p:spPr>
          <a:xfrm flipH="false" flipV="false" rot="0">
            <a:off x="3015999" y="6197252"/>
            <a:ext cx="2860631" cy="3483279"/>
          </a:xfrm>
          <a:custGeom>
            <a:avLst/>
            <a:gdLst/>
            <a:ahLst/>
            <a:cxnLst/>
            <a:rect r="r" b="b" t="t" l="l"/>
            <a:pathLst>
              <a:path h="3483279" w="2860631">
                <a:moveTo>
                  <a:pt x="0" y="0"/>
                </a:moveTo>
                <a:lnTo>
                  <a:pt x="2860631" y="0"/>
                </a:lnTo>
                <a:lnTo>
                  <a:pt x="2860631" y="3483279"/>
                </a:lnTo>
                <a:lnTo>
                  <a:pt x="0" y="3483279"/>
                </a:lnTo>
                <a:lnTo>
                  <a:pt x="0" y="0"/>
                </a:lnTo>
                <a:close/>
              </a:path>
            </a:pathLst>
          </a:custGeom>
          <a:blipFill>
            <a:blip r:embed="rId13"/>
            <a:stretch>
              <a:fillRect l="0" t="-43122" r="0" b="-39376"/>
            </a:stretch>
          </a:blipFill>
        </p:spPr>
      </p:sp>
      <p:sp>
        <p:nvSpPr>
          <p:cNvPr name="Freeform 14" id="14"/>
          <p:cNvSpPr/>
          <p:nvPr/>
        </p:nvSpPr>
        <p:spPr>
          <a:xfrm flipH="false" flipV="false" rot="0">
            <a:off x="15427369" y="6580340"/>
            <a:ext cx="2860631" cy="3483279"/>
          </a:xfrm>
          <a:custGeom>
            <a:avLst/>
            <a:gdLst/>
            <a:ahLst/>
            <a:cxnLst/>
            <a:rect r="r" b="b" t="t" l="l"/>
            <a:pathLst>
              <a:path h="3483279" w="2860631">
                <a:moveTo>
                  <a:pt x="0" y="0"/>
                </a:moveTo>
                <a:lnTo>
                  <a:pt x="2860631" y="0"/>
                </a:lnTo>
                <a:lnTo>
                  <a:pt x="2860631" y="3483279"/>
                </a:lnTo>
                <a:lnTo>
                  <a:pt x="0" y="3483279"/>
                </a:lnTo>
                <a:lnTo>
                  <a:pt x="0" y="0"/>
                </a:lnTo>
                <a:close/>
              </a:path>
            </a:pathLst>
          </a:custGeom>
          <a:blipFill>
            <a:blip r:embed="rId14"/>
            <a:stretch>
              <a:fillRect l="0" t="-38747" r="0" b="-43751"/>
            </a:stretch>
          </a:blipFill>
        </p:spPr>
      </p:sp>
      <p:sp>
        <p:nvSpPr>
          <p:cNvPr name="Freeform 15" id="15"/>
          <p:cNvSpPr/>
          <p:nvPr/>
        </p:nvSpPr>
        <p:spPr>
          <a:xfrm flipH="false" flipV="false" rot="0">
            <a:off x="2812806" y="177126"/>
            <a:ext cx="2860631" cy="3026079"/>
          </a:xfrm>
          <a:custGeom>
            <a:avLst/>
            <a:gdLst/>
            <a:ahLst/>
            <a:cxnLst/>
            <a:rect r="r" b="b" t="t" l="l"/>
            <a:pathLst>
              <a:path h="3026079" w="2860631">
                <a:moveTo>
                  <a:pt x="0" y="0"/>
                </a:moveTo>
                <a:lnTo>
                  <a:pt x="2860631" y="0"/>
                </a:lnTo>
                <a:lnTo>
                  <a:pt x="2860631" y="3026080"/>
                </a:lnTo>
                <a:lnTo>
                  <a:pt x="0" y="3026080"/>
                </a:lnTo>
                <a:lnTo>
                  <a:pt x="0" y="0"/>
                </a:lnTo>
                <a:close/>
              </a:path>
            </a:pathLst>
          </a:custGeom>
          <a:blipFill>
            <a:blip r:embed="rId15"/>
            <a:stretch>
              <a:fillRect l="0" t="-49637" r="0" b="-60434"/>
            </a:stretch>
          </a:blipFill>
        </p:spPr>
      </p:sp>
      <p:sp>
        <p:nvSpPr>
          <p:cNvPr name="Freeform 16" id="16"/>
          <p:cNvSpPr/>
          <p:nvPr/>
        </p:nvSpPr>
        <p:spPr>
          <a:xfrm flipH="false" flipV="false" rot="0">
            <a:off x="231568" y="7426369"/>
            <a:ext cx="2860631" cy="2860631"/>
          </a:xfrm>
          <a:custGeom>
            <a:avLst/>
            <a:gdLst/>
            <a:ahLst/>
            <a:cxnLst/>
            <a:rect r="r" b="b" t="t" l="l"/>
            <a:pathLst>
              <a:path h="2860631" w="2860631">
                <a:moveTo>
                  <a:pt x="0" y="0"/>
                </a:moveTo>
                <a:lnTo>
                  <a:pt x="2860631" y="0"/>
                </a:lnTo>
                <a:lnTo>
                  <a:pt x="2860631" y="2860631"/>
                </a:lnTo>
                <a:lnTo>
                  <a:pt x="0" y="2860631"/>
                </a:lnTo>
                <a:lnTo>
                  <a:pt x="0" y="0"/>
                </a:lnTo>
                <a:close/>
              </a:path>
            </a:pathLst>
          </a:custGeom>
          <a:blipFill>
            <a:blip r:embed="rId16"/>
            <a:stretch>
              <a:fillRect l="0" t="-29874" r="0" b="-92348"/>
            </a:stretch>
          </a:blipFill>
        </p:spPr>
      </p:sp>
      <p:sp>
        <p:nvSpPr>
          <p:cNvPr name="Freeform 17" id="17"/>
          <p:cNvSpPr/>
          <p:nvPr/>
        </p:nvSpPr>
        <p:spPr>
          <a:xfrm flipH="false" flipV="false" rot="0">
            <a:off x="155368" y="3814222"/>
            <a:ext cx="2860631" cy="3572955"/>
          </a:xfrm>
          <a:custGeom>
            <a:avLst/>
            <a:gdLst/>
            <a:ahLst/>
            <a:cxnLst/>
            <a:rect r="r" b="b" t="t" l="l"/>
            <a:pathLst>
              <a:path h="3572955" w="2860631">
                <a:moveTo>
                  <a:pt x="0" y="0"/>
                </a:moveTo>
                <a:lnTo>
                  <a:pt x="2860631" y="0"/>
                </a:lnTo>
                <a:lnTo>
                  <a:pt x="2860631" y="3572956"/>
                </a:lnTo>
                <a:lnTo>
                  <a:pt x="0" y="3572956"/>
                </a:lnTo>
                <a:lnTo>
                  <a:pt x="0" y="0"/>
                </a:lnTo>
                <a:close/>
              </a:path>
            </a:pathLst>
          </a:custGeom>
          <a:blipFill>
            <a:blip r:embed="rId17"/>
            <a:stretch>
              <a:fillRect l="0" t="-26734" r="0" b="-51184"/>
            </a:stretch>
          </a:blipFill>
        </p:spPr>
      </p:sp>
      <p:sp>
        <p:nvSpPr>
          <p:cNvPr name="Freeform 18" id="18"/>
          <p:cNvSpPr/>
          <p:nvPr/>
        </p:nvSpPr>
        <p:spPr>
          <a:xfrm flipH="false" flipV="false" rot="0">
            <a:off x="155368" y="177126"/>
            <a:ext cx="2860631" cy="3575789"/>
          </a:xfrm>
          <a:custGeom>
            <a:avLst/>
            <a:gdLst/>
            <a:ahLst/>
            <a:cxnLst/>
            <a:rect r="r" b="b" t="t" l="l"/>
            <a:pathLst>
              <a:path h="3575789" w="2860631">
                <a:moveTo>
                  <a:pt x="0" y="0"/>
                </a:moveTo>
                <a:lnTo>
                  <a:pt x="2860631" y="0"/>
                </a:lnTo>
                <a:lnTo>
                  <a:pt x="2860631" y="3575789"/>
                </a:lnTo>
                <a:lnTo>
                  <a:pt x="0" y="3575789"/>
                </a:lnTo>
                <a:lnTo>
                  <a:pt x="0" y="0"/>
                </a:lnTo>
                <a:close/>
              </a:path>
            </a:pathLst>
          </a:custGeom>
          <a:blipFill>
            <a:blip r:embed="rId18"/>
            <a:stretch>
              <a:fillRect l="0" t="-36303" r="0" b="-41474"/>
            </a:stretch>
          </a:blipFill>
        </p:spPr>
      </p:sp>
      <p:sp>
        <p:nvSpPr>
          <p:cNvPr name="Freeform 19" id="19"/>
          <p:cNvSpPr/>
          <p:nvPr/>
        </p:nvSpPr>
        <p:spPr>
          <a:xfrm flipH="false" flipV="false" rot="0">
            <a:off x="15270435" y="0"/>
            <a:ext cx="2860631" cy="3575789"/>
          </a:xfrm>
          <a:custGeom>
            <a:avLst/>
            <a:gdLst/>
            <a:ahLst/>
            <a:cxnLst/>
            <a:rect r="r" b="b" t="t" l="l"/>
            <a:pathLst>
              <a:path h="3575789" w="2860631">
                <a:moveTo>
                  <a:pt x="0" y="0"/>
                </a:moveTo>
                <a:lnTo>
                  <a:pt x="2860632" y="0"/>
                </a:lnTo>
                <a:lnTo>
                  <a:pt x="2860632" y="3575789"/>
                </a:lnTo>
                <a:lnTo>
                  <a:pt x="0" y="3575789"/>
                </a:lnTo>
                <a:lnTo>
                  <a:pt x="0" y="0"/>
                </a:lnTo>
                <a:close/>
              </a:path>
            </a:pathLst>
          </a:custGeom>
          <a:blipFill>
            <a:blip r:embed="rId19"/>
            <a:stretch>
              <a:fillRect l="0" t="-27686" r="0" b="-50091"/>
            </a:stretch>
          </a:blipFill>
        </p:spPr>
      </p:sp>
      <p:sp>
        <p:nvSpPr>
          <p:cNvPr name="Freeform 20" id="20"/>
          <p:cNvSpPr/>
          <p:nvPr/>
        </p:nvSpPr>
        <p:spPr>
          <a:xfrm flipH="false" flipV="false" rot="0">
            <a:off x="2948053" y="3336621"/>
            <a:ext cx="2860631" cy="2860631"/>
          </a:xfrm>
          <a:custGeom>
            <a:avLst/>
            <a:gdLst/>
            <a:ahLst/>
            <a:cxnLst/>
            <a:rect r="r" b="b" t="t" l="l"/>
            <a:pathLst>
              <a:path h="2860631" w="2860631">
                <a:moveTo>
                  <a:pt x="0" y="0"/>
                </a:moveTo>
                <a:lnTo>
                  <a:pt x="2860631" y="0"/>
                </a:lnTo>
                <a:lnTo>
                  <a:pt x="2860631" y="2860631"/>
                </a:lnTo>
                <a:lnTo>
                  <a:pt x="0" y="2860631"/>
                </a:lnTo>
                <a:lnTo>
                  <a:pt x="0" y="0"/>
                </a:lnTo>
                <a:close/>
              </a:path>
            </a:pathLst>
          </a:custGeom>
          <a:blipFill>
            <a:blip r:embed="rId20"/>
            <a:stretch>
              <a:fillRect l="0" t="-47108" r="0" b="-75113"/>
            </a:stretch>
          </a:blipFill>
        </p:spPr>
      </p:sp>
      <p:sp>
        <p:nvSpPr>
          <p:cNvPr name="TextBox 21" id="21"/>
          <p:cNvSpPr txBox="true"/>
          <p:nvPr/>
        </p:nvSpPr>
        <p:spPr>
          <a:xfrm rot="0">
            <a:off x="6188497" y="376549"/>
            <a:ext cx="5911007" cy="2706878"/>
          </a:xfrm>
          <a:prstGeom prst="rect">
            <a:avLst/>
          </a:prstGeom>
        </p:spPr>
        <p:txBody>
          <a:bodyPr anchor="t" rtlCol="false" tIns="0" lIns="0" bIns="0" rIns="0">
            <a:spAutoFit/>
          </a:bodyPr>
          <a:lstStyle/>
          <a:p>
            <a:pPr algn="ctr">
              <a:lnSpc>
                <a:spcPts val="7252"/>
              </a:lnSpc>
            </a:pPr>
            <a:r>
              <a:rPr lang="en-US" sz="5180">
                <a:solidFill>
                  <a:srgbClr val="ECE4D9"/>
                </a:solidFill>
                <a:latin typeface="Roca One"/>
                <a:ea typeface="Roca One"/>
                <a:cs typeface="Roca One"/>
                <a:sym typeface="Roca One"/>
              </a:rPr>
              <a:t>Conmemoraciones</a:t>
            </a:r>
          </a:p>
          <a:p>
            <a:pPr algn="ctr">
              <a:lnSpc>
                <a:spcPts val="7252"/>
              </a:lnSpc>
            </a:pPr>
            <a:r>
              <a:rPr lang="en-US" sz="5180">
                <a:solidFill>
                  <a:srgbClr val="ECE4D9"/>
                </a:solidFill>
                <a:latin typeface="Roca One"/>
                <a:ea typeface="Roca One"/>
                <a:cs typeface="Roca One"/>
                <a:sym typeface="Roca One"/>
              </a:rPr>
              <a:t>11 Actos cívicos</a:t>
            </a:r>
          </a:p>
          <a:p>
            <a:pPr algn="ctr">
              <a:lnSpc>
                <a:spcPts val="7252"/>
              </a:lnSpc>
              <a:spcBef>
                <a:spcPct val="0"/>
              </a:spcBef>
            </a:pPr>
            <a:r>
              <a:rPr lang="en-US" sz="5180">
                <a:solidFill>
                  <a:srgbClr val="ECE4D9"/>
                </a:solidFill>
                <a:latin typeface="Roca One"/>
                <a:ea typeface="Roca One"/>
                <a:cs typeface="Roca One"/>
                <a:sym typeface="Roca One"/>
              </a:rPr>
              <a:t>16 Efemérides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1543060" y="2555585"/>
            <a:ext cx="15201880" cy="1827020"/>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Gestión institucional </a:t>
            </a:r>
          </a:p>
        </p:txBody>
      </p:sp>
      <p:sp>
        <p:nvSpPr>
          <p:cNvPr name="TextBox 4" id="4"/>
          <p:cNvSpPr txBox="true"/>
          <p:nvPr/>
        </p:nvSpPr>
        <p:spPr>
          <a:xfrm rot="0">
            <a:off x="842126" y="5814003"/>
            <a:ext cx="16603748" cy="1920111"/>
          </a:xfrm>
          <a:prstGeom prst="rect">
            <a:avLst/>
          </a:prstGeom>
        </p:spPr>
        <p:txBody>
          <a:bodyPr anchor="t" rtlCol="false" tIns="0" lIns="0" bIns="0" rIns="0">
            <a:spAutoFit/>
          </a:bodyPr>
          <a:lstStyle/>
          <a:p>
            <a:pPr algn="ctr">
              <a:lnSpc>
                <a:spcPts val="3892"/>
              </a:lnSpc>
              <a:spcBef>
                <a:spcPct val="0"/>
              </a:spcBef>
            </a:pPr>
            <a:r>
              <a:rPr lang="en-US" sz="2780" i="true">
                <a:solidFill>
                  <a:srgbClr val="FFFFFF"/>
                </a:solidFill>
                <a:latin typeface="Roca One Italics"/>
                <a:ea typeface="Roca One Italics"/>
                <a:cs typeface="Roca One Italics"/>
                <a:sym typeface="Roca One Italics"/>
              </a:rPr>
              <a:t>“El sistema educativo chileno se estructura a partir de la Constitución Política, se organiza mediante la Ley General de Educación y se complementa con leyes especiales que desarrollan principios específicos como la inclusión, la convivencia escolar y la protección de derechos, las cuales se implementan en los establecimientos a través de sus instrumentos de gestión institucional.”</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631246" y="2151667"/>
            <a:ext cx="7318536" cy="6685107"/>
          </a:xfrm>
          <a:custGeom>
            <a:avLst/>
            <a:gdLst/>
            <a:ahLst/>
            <a:cxnLst/>
            <a:rect r="r" b="b" t="t" l="l"/>
            <a:pathLst>
              <a:path h="6685107" w="7318536">
                <a:moveTo>
                  <a:pt x="0" y="0"/>
                </a:moveTo>
                <a:lnTo>
                  <a:pt x="7318535" y="0"/>
                </a:lnTo>
                <a:lnTo>
                  <a:pt x="7318535" y="6685107"/>
                </a:lnTo>
                <a:lnTo>
                  <a:pt x="0" y="6685107"/>
                </a:lnTo>
                <a:lnTo>
                  <a:pt x="0" y="0"/>
                </a:lnTo>
                <a:close/>
              </a:path>
            </a:pathLst>
          </a:custGeom>
          <a:blipFill>
            <a:blip r:embed="rId3"/>
            <a:stretch>
              <a:fillRect l="0" t="0" r="0" b="0"/>
            </a:stretch>
          </a:blipFill>
        </p:spPr>
      </p:sp>
      <p:sp>
        <p:nvSpPr>
          <p:cNvPr name="Freeform 4" id="4"/>
          <p:cNvSpPr/>
          <p:nvPr/>
        </p:nvSpPr>
        <p:spPr>
          <a:xfrm flipH="false" flipV="false" rot="0">
            <a:off x="7949781" y="4177223"/>
            <a:ext cx="5387117" cy="4051112"/>
          </a:xfrm>
          <a:custGeom>
            <a:avLst/>
            <a:gdLst/>
            <a:ahLst/>
            <a:cxnLst/>
            <a:rect r="r" b="b" t="t" l="l"/>
            <a:pathLst>
              <a:path h="4051112" w="5387117">
                <a:moveTo>
                  <a:pt x="0" y="0"/>
                </a:moveTo>
                <a:lnTo>
                  <a:pt x="5387118" y="0"/>
                </a:lnTo>
                <a:lnTo>
                  <a:pt x="5387118" y="4051112"/>
                </a:lnTo>
                <a:lnTo>
                  <a:pt x="0" y="4051112"/>
                </a:lnTo>
                <a:lnTo>
                  <a:pt x="0" y="0"/>
                </a:lnTo>
                <a:close/>
              </a:path>
            </a:pathLst>
          </a:custGeom>
          <a:blipFill>
            <a:blip r:embed="rId4"/>
            <a:stretch>
              <a:fillRect l="0" t="0" r="0" b="0"/>
            </a:stretch>
          </a:blipFill>
        </p:spPr>
      </p:sp>
      <p:sp>
        <p:nvSpPr>
          <p:cNvPr name="Freeform 5" id="5"/>
          <p:cNvSpPr/>
          <p:nvPr/>
        </p:nvSpPr>
        <p:spPr>
          <a:xfrm flipH="false" flipV="false" rot="0">
            <a:off x="13336899" y="4177223"/>
            <a:ext cx="3491050" cy="4051112"/>
          </a:xfrm>
          <a:custGeom>
            <a:avLst/>
            <a:gdLst/>
            <a:ahLst/>
            <a:cxnLst/>
            <a:rect r="r" b="b" t="t" l="l"/>
            <a:pathLst>
              <a:path h="4051112" w="3491050">
                <a:moveTo>
                  <a:pt x="0" y="0"/>
                </a:moveTo>
                <a:lnTo>
                  <a:pt x="3491050" y="0"/>
                </a:lnTo>
                <a:lnTo>
                  <a:pt x="3491050" y="4051112"/>
                </a:lnTo>
                <a:lnTo>
                  <a:pt x="0" y="4051112"/>
                </a:lnTo>
                <a:lnTo>
                  <a:pt x="0" y="0"/>
                </a:lnTo>
                <a:close/>
              </a:path>
            </a:pathLst>
          </a:custGeom>
          <a:blipFill>
            <a:blip r:embed="rId5"/>
            <a:stretch>
              <a:fillRect l="0" t="0" r="0" b="0"/>
            </a:stretch>
          </a:blipFill>
        </p:spPr>
      </p:sp>
      <p:sp>
        <p:nvSpPr>
          <p:cNvPr name="TextBox 6" id="6"/>
          <p:cNvSpPr txBox="true"/>
          <p:nvPr/>
        </p:nvSpPr>
        <p:spPr>
          <a:xfrm rot="0">
            <a:off x="3513906" y="933450"/>
            <a:ext cx="1126018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Campañas Solidarias y apoyo social  </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0" y="2304572"/>
            <a:ext cx="17763559" cy="6322007"/>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 Término de primera parte</a:t>
            </a:r>
          </a:p>
          <a:p>
            <a:pPr algn="ctr">
              <a:lnSpc>
                <a:spcPts val="11808"/>
              </a:lnSpc>
            </a:pPr>
          </a:p>
          <a:p>
            <a:pPr algn="ctr">
              <a:lnSpc>
                <a:spcPts val="11808"/>
              </a:lnSpc>
            </a:pPr>
            <a:r>
              <a:rPr lang="en-US" sz="8434">
                <a:solidFill>
                  <a:srgbClr val="FFFFFF"/>
                </a:solidFill>
                <a:latin typeface="Wonderful Branding"/>
                <a:ea typeface="Wonderful Branding"/>
                <a:cs typeface="Wonderful Branding"/>
                <a:sym typeface="Wonderful Branding"/>
              </a:rPr>
              <a:t> </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0" y="2304572"/>
            <a:ext cx="17763559" cy="6322007"/>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Actividades Institucionalizadas</a:t>
            </a:r>
          </a:p>
          <a:p>
            <a:pPr algn="ctr">
              <a:lnSpc>
                <a:spcPts val="11808"/>
              </a:lnSpc>
            </a:pPr>
          </a:p>
          <a:p>
            <a:pPr algn="ctr">
              <a:lnSpc>
                <a:spcPts val="11808"/>
              </a:lnSpc>
            </a:pPr>
            <a:r>
              <a:rPr lang="en-US" sz="8434">
                <a:solidFill>
                  <a:srgbClr val="FFFFFF"/>
                </a:solidFill>
                <a:latin typeface="Wonderful Branding"/>
                <a:ea typeface="Wonderful Branding"/>
                <a:cs typeface="Wonderful Branding"/>
                <a:sym typeface="Wonderful Branding"/>
              </a:rPr>
              <a:t> </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30020" y="1668494"/>
            <a:ext cx="5289342" cy="2729139"/>
          </a:xfrm>
          <a:custGeom>
            <a:avLst/>
            <a:gdLst/>
            <a:ahLst/>
            <a:cxnLst/>
            <a:rect r="r" b="b" t="t" l="l"/>
            <a:pathLst>
              <a:path h="2729139" w="5289342">
                <a:moveTo>
                  <a:pt x="0" y="0"/>
                </a:moveTo>
                <a:lnTo>
                  <a:pt x="5289342" y="0"/>
                </a:lnTo>
                <a:lnTo>
                  <a:pt x="5289342" y="2729139"/>
                </a:lnTo>
                <a:lnTo>
                  <a:pt x="0" y="2729139"/>
                </a:lnTo>
                <a:lnTo>
                  <a:pt x="0" y="0"/>
                </a:lnTo>
                <a:close/>
              </a:path>
            </a:pathLst>
          </a:custGeom>
          <a:blipFill>
            <a:blip r:embed="rId3"/>
            <a:stretch>
              <a:fillRect l="0" t="-102477" r="0" b="-228211"/>
            </a:stretch>
          </a:blipFill>
        </p:spPr>
      </p:sp>
      <p:sp>
        <p:nvSpPr>
          <p:cNvPr name="Freeform 4" id="4"/>
          <p:cNvSpPr/>
          <p:nvPr/>
        </p:nvSpPr>
        <p:spPr>
          <a:xfrm flipH="false" flipV="false" rot="0">
            <a:off x="530020" y="4645283"/>
            <a:ext cx="5289342" cy="2405077"/>
          </a:xfrm>
          <a:custGeom>
            <a:avLst/>
            <a:gdLst/>
            <a:ahLst/>
            <a:cxnLst/>
            <a:rect r="r" b="b" t="t" l="l"/>
            <a:pathLst>
              <a:path h="2405077" w="5289342">
                <a:moveTo>
                  <a:pt x="0" y="0"/>
                </a:moveTo>
                <a:lnTo>
                  <a:pt x="5289342" y="0"/>
                </a:lnTo>
                <a:lnTo>
                  <a:pt x="5289342" y="2405077"/>
                </a:lnTo>
                <a:lnTo>
                  <a:pt x="0" y="2405077"/>
                </a:lnTo>
                <a:lnTo>
                  <a:pt x="0" y="0"/>
                </a:lnTo>
                <a:close/>
              </a:path>
            </a:pathLst>
          </a:custGeom>
          <a:blipFill>
            <a:blip r:embed="rId4"/>
            <a:stretch>
              <a:fillRect l="-9647" t="-127241" r="0" b="-308626"/>
            </a:stretch>
          </a:blipFill>
        </p:spPr>
      </p:sp>
      <p:sp>
        <p:nvSpPr>
          <p:cNvPr name="TextBox 5" id="5"/>
          <p:cNvSpPr txBox="true"/>
          <p:nvPr/>
        </p:nvSpPr>
        <p:spPr>
          <a:xfrm rot="0">
            <a:off x="856070" y="668401"/>
            <a:ext cx="5015657" cy="653922"/>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Roca One"/>
                <a:ea typeface="Roca One"/>
                <a:cs typeface="Roca One"/>
                <a:sym typeface="Roca One"/>
              </a:rPr>
              <a:t>Recreos entretenidos </a:t>
            </a:r>
          </a:p>
        </p:txBody>
      </p:sp>
      <p:sp>
        <p:nvSpPr>
          <p:cNvPr name="Freeform 6" id="6"/>
          <p:cNvSpPr/>
          <p:nvPr/>
        </p:nvSpPr>
        <p:spPr>
          <a:xfrm flipH="false" flipV="false" rot="0">
            <a:off x="530020" y="7298010"/>
            <a:ext cx="5341707" cy="2619113"/>
          </a:xfrm>
          <a:custGeom>
            <a:avLst/>
            <a:gdLst/>
            <a:ahLst/>
            <a:cxnLst/>
            <a:rect r="r" b="b" t="t" l="l"/>
            <a:pathLst>
              <a:path h="2619113" w="5341707">
                <a:moveTo>
                  <a:pt x="0" y="0"/>
                </a:moveTo>
                <a:lnTo>
                  <a:pt x="5341707" y="0"/>
                </a:lnTo>
                <a:lnTo>
                  <a:pt x="5341707" y="2619113"/>
                </a:lnTo>
                <a:lnTo>
                  <a:pt x="0" y="2619113"/>
                </a:lnTo>
                <a:lnTo>
                  <a:pt x="0" y="0"/>
                </a:lnTo>
                <a:close/>
              </a:path>
            </a:pathLst>
          </a:custGeom>
          <a:blipFill>
            <a:blip r:embed="rId5"/>
            <a:stretch>
              <a:fillRect l="0" t="-115529" r="-2706" b="-249962"/>
            </a:stretch>
          </a:blipFill>
        </p:spPr>
      </p:sp>
      <p:sp>
        <p:nvSpPr>
          <p:cNvPr name="TextBox 7" id="7"/>
          <p:cNvSpPr txBox="true"/>
          <p:nvPr/>
        </p:nvSpPr>
        <p:spPr>
          <a:xfrm rot="0">
            <a:off x="7261573" y="668401"/>
            <a:ext cx="4309170" cy="653922"/>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Roca One"/>
                <a:ea typeface="Roca One"/>
                <a:cs typeface="Roca One"/>
                <a:sym typeface="Roca One"/>
              </a:rPr>
              <a:t>Licenciatura 2025 </a:t>
            </a:r>
          </a:p>
        </p:txBody>
      </p:sp>
      <p:sp>
        <p:nvSpPr>
          <p:cNvPr name="Freeform 8" id="8"/>
          <p:cNvSpPr/>
          <p:nvPr/>
        </p:nvSpPr>
        <p:spPr>
          <a:xfrm flipH="false" flipV="false" rot="0">
            <a:off x="7261573" y="1591758"/>
            <a:ext cx="4319403" cy="4436510"/>
          </a:xfrm>
          <a:custGeom>
            <a:avLst/>
            <a:gdLst/>
            <a:ahLst/>
            <a:cxnLst/>
            <a:rect r="r" b="b" t="t" l="l"/>
            <a:pathLst>
              <a:path h="4436510" w="4319403">
                <a:moveTo>
                  <a:pt x="0" y="0"/>
                </a:moveTo>
                <a:lnTo>
                  <a:pt x="4319403" y="0"/>
                </a:lnTo>
                <a:lnTo>
                  <a:pt x="4319403" y="4436509"/>
                </a:lnTo>
                <a:lnTo>
                  <a:pt x="0" y="4436509"/>
                </a:lnTo>
                <a:lnTo>
                  <a:pt x="0" y="0"/>
                </a:lnTo>
                <a:close/>
              </a:path>
            </a:pathLst>
          </a:custGeom>
          <a:blipFill>
            <a:blip r:embed="rId6"/>
            <a:stretch>
              <a:fillRect l="0" t="-75480" r="0" b="-40875"/>
            </a:stretch>
          </a:blipFill>
        </p:spPr>
      </p:sp>
      <p:sp>
        <p:nvSpPr>
          <p:cNvPr name="Freeform 9" id="9"/>
          <p:cNvSpPr/>
          <p:nvPr/>
        </p:nvSpPr>
        <p:spPr>
          <a:xfrm flipH="false" flipV="false" rot="0">
            <a:off x="7369422" y="6184376"/>
            <a:ext cx="4211555" cy="3732747"/>
          </a:xfrm>
          <a:custGeom>
            <a:avLst/>
            <a:gdLst/>
            <a:ahLst/>
            <a:cxnLst/>
            <a:rect r="r" b="b" t="t" l="l"/>
            <a:pathLst>
              <a:path h="3732747" w="4211555">
                <a:moveTo>
                  <a:pt x="0" y="0"/>
                </a:moveTo>
                <a:lnTo>
                  <a:pt x="4211554" y="0"/>
                </a:lnTo>
                <a:lnTo>
                  <a:pt x="4211554" y="3732747"/>
                </a:lnTo>
                <a:lnTo>
                  <a:pt x="0" y="3732747"/>
                </a:lnTo>
                <a:lnTo>
                  <a:pt x="0" y="0"/>
                </a:lnTo>
                <a:close/>
              </a:path>
            </a:pathLst>
          </a:custGeom>
          <a:blipFill>
            <a:blip r:embed="rId7"/>
            <a:stretch>
              <a:fillRect l="0" t="-111714" r="0" b="-39012"/>
            </a:stretch>
          </a:blipFill>
        </p:spPr>
      </p:sp>
      <p:sp>
        <p:nvSpPr>
          <p:cNvPr name="TextBox 10" id="10"/>
          <p:cNvSpPr txBox="true"/>
          <p:nvPr/>
        </p:nvSpPr>
        <p:spPr>
          <a:xfrm rot="0">
            <a:off x="12441659" y="668401"/>
            <a:ext cx="3754338" cy="653922"/>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Roca One"/>
                <a:ea typeface="Roca One"/>
                <a:cs typeface="Roca One"/>
                <a:sym typeface="Roca One"/>
              </a:rPr>
              <a:t>Titulación 2025 </a:t>
            </a:r>
          </a:p>
        </p:txBody>
      </p:sp>
      <p:sp>
        <p:nvSpPr>
          <p:cNvPr name="Freeform 11" id="11"/>
          <p:cNvSpPr/>
          <p:nvPr/>
        </p:nvSpPr>
        <p:spPr>
          <a:xfrm flipH="false" flipV="false" rot="0">
            <a:off x="12301044" y="1668494"/>
            <a:ext cx="4958256" cy="3770871"/>
          </a:xfrm>
          <a:custGeom>
            <a:avLst/>
            <a:gdLst/>
            <a:ahLst/>
            <a:cxnLst/>
            <a:rect r="r" b="b" t="t" l="l"/>
            <a:pathLst>
              <a:path h="3770871" w="4958256">
                <a:moveTo>
                  <a:pt x="0" y="0"/>
                </a:moveTo>
                <a:lnTo>
                  <a:pt x="4958256" y="0"/>
                </a:lnTo>
                <a:lnTo>
                  <a:pt x="4958256" y="3770870"/>
                </a:lnTo>
                <a:lnTo>
                  <a:pt x="0" y="3770870"/>
                </a:lnTo>
                <a:lnTo>
                  <a:pt x="0" y="0"/>
                </a:lnTo>
                <a:close/>
              </a:path>
            </a:pathLst>
          </a:custGeom>
          <a:blipFill>
            <a:blip r:embed="rId8"/>
            <a:stretch>
              <a:fillRect l="-11797" t="-80152" r="-2280" b="-153181"/>
            </a:stretch>
          </a:blipFill>
        </p:spPr>
      </p:sp>
      <p:sp>
        <p:nvSpPr>
          <p:cNvPr name="Freeform 12" id="12"/>
          <p:cNvSpPr/>
          <p:nvPr/>
        </p:nvSpPr>
        <p:spPr>
          <a:xfrm flipH="false" flipV="false" rot="0">
            <a:off x="12301044" y="5782264"/>
            <a:ext cx="4958256" cy="3770871"/>
          </a:xfrm>
          <a:custGeom>
            <a:avLst/>
            <a:gdLst/>
            <a:ahLst/>
            <a:cxnLst/>
            <a:rect r="r" b="b" t="t" l="l"/>
            <a:pathLst>
              <a:path h="3770871" w="4958256">
                <a:moveTo>
                  <a:pt x="0" y="0"/>
                </a:moveTo>
                <a:lnTo>
                  <a:pt x="4958256" y="0"/>
                </a:lnTo>
                <a:lnTo>
                  <a:pt x="4958256" y="3770871"/>
                </a:lnTo>
                <a:lnTo>
                  <a:pt x="0" y="3770871"/>
                </a:lnTo>
                <a:lnTo>
                  <a:pt x="0" y="0"/>
                </a:lnTo>
                <a:close/>
              </a:path>
            </a:pathLst>
          </a:custGeom>
          <a:blipFill>
            <a:blip r:embed="rId8"/>
            <a:stretch>
              <a:fillRect l="-11797" t="-80152" r="-2280" b="-153181"/>
            </a:stretch>
          </a:blipFill>
        </p:spPr>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2174177" y="1477946"/>
            <a:ext cx="3549157" cy="4436510"/>
          </a:xfrm>
          <a:custGeom>
            <a:avLst/>
            <a:gdLst/>
            <a:ahLst/>
            <a:cxnLst/>
            <a:rect r="r" b="b" t="t" l="l"/>
            <a:pathLst>
              <a:path h="4436510" w="3549157">
                <a:moveTo>
                  <a:pt x="0" y="0"/>
                </a:moveTo>
                <a:lnTo>
                  <a:pt x="3549157" y="0"/>
                </a:lnTo>
                <a:lnTo>
                  <a:pt x="3549157" y="4436510"/>
                </a:lnTo>
                <a:lnTo>
                  <a:pt x="0" y="4436510"/>
                </a:lnTo>
                <a:lnTo>
                  <a:pt x="0" y="0"/>
                </a:lnTo>
                <a:close/>
              </a:path>
            </a:pathLst>
          </a:custGeom>
          <a:blipFill>
            <a:blip r:embed="rId3"/>
            <a:stretch>
              <a:fillRect l="0" t="-53522" r="0" b="-24252"/>
            </a:stretch>
          </a:blipFill>
        </p:spPr>
      </p:sp>
      <p:sp>
        <p:nvSpPr>
          <p:cNvPr name="Freeform 4" id="4"/>
          <p:cNvSpPr/>
          <p:nvPr/>
        </p:nvSpPr>
        <p:spPr>
          <a:xfrm flipH="false" flipV="false" rot="0">
            <a:off x="3694778" y="5914456"/>
            <a:ext cx="3428731" cy="4186056"/>
          </a:xfrm>
          <a:custGeom>
            <a:avLst/>
            <a:gdLst/>
            <a:ahLst/>
            <a:cxnLst/>
            <a:rect r="r" b="b" t="t" l="l"/>
            <a:pathLst>
              <a:path h="4186056" w="3428731">
                <a:moveTo>
                  <a:pt x="0" y="0"/>
                </a:moveTo>
                <a:lnTo>
                  <a:pt x="3428731" y="0"/>
                </a:lnTo>
                <a:lnTo>
                  <a:pt x="3428731" y="4186056"/>
                </a:lnTo>
                <a:lnTo>
                  <a:pt x="0" y="4186056"/>
                </a:lnTo>
                <a:lnTo>
                  <a:pt x="0" y="0"/>
                </a:lnTo>
                <a:close/>
              </a:path>
            </a:pathLst>
          </a:custGeom>
          <a:blipFill>
            <a:blip r:embed="rId4"/>
            <a:stretch>
              <a:fillRect l="0" t="-52049" r="0" b="-29968"/>
            </a:stretch>
          </a:blipFill>
        </p:spPr>
      </p:sp>
      <p:sp>
        <p:nvSpPr>
          <p:cNvPr name="Freeform 5" id="5"/>
          <p:cNvSpPr/>
          <p:nvPr/>
        </p:nvSpPr>
        <p:spPr>
          <a:xfrm flipH="false" flipV="false" rot="0">
            <a:off x="8215351" y="5914456"/>
            <a:ext cx="3340178" cy="4186056"/>
          </a:xfrm>
          <a:custGeom>
            <a:avLst/>
            <a:gdLst/>
            <a:ahLst/>
            <a:cxnLst/>
            <a:rect r="r" b="b" t="t" l="l"/>
            <a:pathLst>
              <a:path h="4186056" w="3340178">
                <a:moveTo>
                  <a:pt x="0" y="0"/>
                </a:moveTo>
                <a:lnTo>
                  <a:pt x="3340178" y="0"/>
                </a:lnTo>
                <a:lnTo>
                  <a:pt x="3340178" y="4186056"/>
                </a:lnTo>
                <a:lnTo>
                  <a:pt x="0" y="4186056"/>
                </a:lnTo>
                <a:lnTo>
                  <a:pt x="0" y="0"/>
                </a:lnTo>
                <a:close/>
              </a:path>
            </a:pathLst>
          </a:custGeom>
          <a:blipFill>
            <a:blip r:embed="rId5"/>
            <a:stretch>
              <a:fillRect l="0" t="-46454" r="0" b="-30863"/>
            </a:stretch>
          </a:blipFill>
        </p:spPr>
      </p:sp>
      <p:sp>
        <p:nvSpPr>
          <p:cNvPr name="Freeform 6" id="6"/>
          <p:cNvSpPr/>
          <p:nvPr/>
        </p:nvSpPr>
        <p:spPr>
          <a:xfrm flipH="false" flipV="false" rot="0">
            <a:off x="6674942" y="1477946"/>
            <a:ext cx="3462292" cy="4436510"/>
          </a:xfrm>
          <a:custGeom>
            <a:avLst/>
            <a:gdLst/>
            <a:ahLst/>
            <a:cxnLst/>
            <a:rect r="r" b="b" t="t" l="l"/>
            <a:pathLst>
              <a:path h="4436510" w="3462292">
                <a:moveTo>
                  <a:pt x="0" y="0"/>
                </a:moveTo>
                <a:lnTo>
                  <a:pt x="3462292" y="0"/>
                </a:lnTo>
                <a:lnTo>
                  <a:pt x="3462292" y="4436510"/>
                </a:lnTo>
                <a:lnTo>
                  <a:pt x="0" y="4436510"/>
                </a:lnTo>
                <a:lnTo>
                  <a:pt x="0" y="0"/>
                </a:lnTo>
                <a:close/>
              </a:path>
            </a:pathLst>
          </a:custGeom>
          <a:blipFill>
            <a:blip r:embed="rId6"/>
            <a:stretch>
              <a:fillRect l="0" t="-50581" r="0" b="-22843"/>
            </a:stretch>
          </a:blipFill>
        </p:spPr>
      </p:sp>
      <p:sp>
        <p:nvSpPr>
          <p:cNvPr name="Freeform 7" id="7"/>
          <p:cNvSpPr/>
          <p:nvPr/>
        </p:nvSpPr>
        <p:spPr>
          <a:xfrm flipH="false" flipV="false" rot="0">
            <a:off x="12647371" y="5914456"/>
            <a:ext cx="3348797" cy="4186056"/>
          </a:xfrm>
          <a:custGeom>
            <a:avLst/>
            <a:gdLst/>
            <a:ahLst/>
            <a:cxnLst/>
            <a:rect r="r" b="b" t="t" l="l"/>
            <a:pathLst>
              <a:path h="4186056" w="3348797">
                <a:moveTo>
                  <a:pt x="0" y="0"/>
                </a:moveTo>
                <a:lnTo>
                  <a:pt x="3348797" y="0"/>
                </a:lnTo>
                <a:lnTo>
                  <a:pt x="3348797" y="4186056"/>
                </a:lnTo>
                <a:lnTo>
                  <a:pt x="0" y="4186056"/>
                </a:lnTo>
                <a:lnTo>
                  <a:pt x="0" y="0"/>
                </a:lnTo>
                <a:close/>
              </a:path>
            </a:pathLst>
          </a:custGeom>
          <a:blipFill>
            <a:blip r:embed="rId7"/>
            <a:stretch>
              <a:fillRect l="0" t="-47668" r="0" b="-30106"/>
            </a:stretch>
          </a:blipFill>
        </p:spPr>
      </p:sp>
      <p:sp>
        <p:nvSpPr>
          <p:cNvPr name="Freeform 8" id="8"/>
          <p:cNvSpPr/>
          <p:nvPr/>
        </p:nvSpPr>
        <p:spPr>
          <a:xfrm flipH="false" flipV="false" rot="0">
            <a:off x="11217056" y="1564188"/>
            <a:ext cx="3476789" cy="4350268"/>
          </a:xfrm>
          <a:custGeom>
            <a:avLst/>
            <a:gdLst/>
            <a:ahLst/>
            <a:cxnLst/>
            <a:rect r="r" b="b" t="t" l="l"/>
            <a:pathLst>
              <a:path h="4350268" w="3476789">
                <a:moveTo>
                  <a:pt x="0" y="0"/>
                </a:moveTo>
                <a:lnTo>
                  <a:pt x="3476789" y="0"/>
                </a:lnTo>
                <a:lnTo>
                  <a:pt x="3476789" y="4350268"/>
                </a:lnTo>
                <a:lnTo>
                  <a:pt x="0" y="4350268"/>
                </a:lnTo>
                <a:lnTo>
                  <a:pt x="0" y="0"/>
                </a:lnTo>
                <a:close/>
              </a:path>
            </a:pathLst>
          </a:custGeom>
          <a:blipFill>
            <a:blip r:embed="rId8"/>
            <a:stretch>
              <a:fillRect l="0" t="-38013" r="0" b="-39589"/>
            </a:stretch>
          </a:blipFill>
        </p:spPr>
      </p:sp>
      <p:sp>
        <p:nvSpPr>
          <p:cNvPr name="TextBox 9" id="9"/>
          <p:cNvSpPr txBox="true"/>
          <p:nvPr/>
        </p:nvSpPr>
        <p:spPr>
          <a:xfrm rot="0">
            <a:off x="6267748" y="376549"/>
            <a:ext cx="5752505"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Licenciatura 2025 </a:t>
            </a:r>
          </a:p>
        </p:txBody>
      </p:sp>
      <p:sp>
        <p:nvSpPr>
          <p:cNvPr name="Freeform 10" id="10"/>
          <p:cNvSpPr/>
          <p:nvPr/>
        </p:nvSpPr>
        <p:spPr>
          <a:xfrm flipH="false" flipV="false" rot="0">
            <a:off x="2326577" y="1630346"/>
            <a:ext cx="3549157" cy="4436510"/>
          </a:xfrm>
          <a:custGeom>
            <a:avLst/>
            <a:gdLst/>
            <a:ahLst/>
            <a:cxnLst/>
            <a:rect r="r" b="b" t="t" l="l"/>
            <a:pathLst>
              <a:path h="4436510" w="3549157">
                <a:moveTo>
                  <a:pt x="0" y="0"/>
                </a:moveTo>
                <a:lnTo>
                  <a:pt x="3549157" y="0"/>
                </a:lnTo>
                <a:lnTo>
                  <a:pt x="3549157" y="4436510"/>
                </a:lnTo>
                <a:lnTo>
                  <a:pt x="0" y="4436510"/>
                </a:lnTo>
                <a:lnTo>
                  <a:pt x="0" y="0"/>
                </a:lnTo>
                <a:close/>
              </a:path>
            </a:pathLst>
          </a:custGeom>
          <a:blipFill>
            <a:blip r:embed="rId3"/>
            <a:stretch>
              <a:fillRect l="0" t="-53522" r="0" b="-24252"/>
            </a:stretch>
          </a:blipFill>
        </p:spPr>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086488" y="5908322"/>
            <a:ext cx="5412455" cy="3044506"/>
          </a:xfrm>
          <a:custGeom>
            <a:avLst/>
            <a:gdLst/>
            <a:ahLst/>
            <a:cxnLst/>
            <a:rect r="r" b="b" t="t" l="l"/>
            <a:pathLst>
              <a:path h="3044506" w="5412455">
                <a:moveTo>
                  <a:pt x="0" y="0"/>
                </a:moveTo>
                <a:lnTo>
                  <a:pt x="5412455" y="0"/>
                </a:lnTo>
                <a:lnTo>
                  <a:pt x="5412455" y="3044506"/>
                </a:lnTo>
                <a:lnTo>
                  <a:pt x="0" y="3044506"/>
                </a:lnTo>
                <a:lnTo>
                  <a:pt x="0" y="0"/>
                </a:lnTo>
                <a:close/>
              </a:path>
            </a:pathLst>
          </a:custGeom>
          <a:blipFill>
            <a:blip r:embed="rId3"/>
            <a:stretch>
              <a:fillRect l="0" t="-74747" r="0" b="-220314"/>
            </a:stretch>
          </a:blipFill>
        </p:spPr>
      </p:sp>
      <p:sp>
        <p:nvSpPr>
          <p:cNvPr name="Freeform 4" id="4"/>
          <p:cNvSpPr/>
          <p:nvPr/>
        </p:nvSpPr>
        <p:spPr>
          <a:xfrm flipH="false" flipV="false" rot="0">
            <a:off x="5086488" y="2516407"/>
            <a:ext cx="5464275" cy="3073654"/>
          </a:xfrm>
          <a:custGeom>
            <a:avLst/>
            <a:gdLst/>
            <a:ahLst/>
            <a:cxnLst/>
            <a:rect r="r" b="b" t="t" l="l"/>
            <a:pathLst>
              <a:path h="3073654" w="5464275">
                <a:moveTo>
                  <a:pt x="0" y="0"/>
                </a:moveTo>
                <a:lnTo>
                  <a:pt x="5464274" y="0"/>
                </a:lnTo>
                <a:lnTo>
                  <a:pt x="5464274" y="3073655"/>
                </a:lnTo>
                <a:lnTo>
                  <a:pt x="0" y="3073655"/>
                </a:lnTo>
                <a:lnTo>
                  <a:pt x="0" y="0"/>
                </a:lnTo>
                <a:close/>
              </a:path>
            </a:pathLst>
          </a:custGeom>
          <a:blipFill>
            <a:blip r:embed="rId4"/>
            <a:stretch>
              <a:fillRect l="0" t="-86550" r="0" b="-208511"/>
            </a:stretch>
          </a:blipFill>
        </p:spPr>
      </p:sp>
      <p:sp>
        <p:nvSpPr>
          <p:cNvPr name="Freeform 5" id="5"/>
          <p:cNvSpPr/>
          <p:nvPr/>
        </p:nvSpPr>
        <p:spPr>
          <a:xfrm flipH="false" flipV="false" rot="0">
            <a:off x="1938403" y="7517427"/>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5"/>
            <a:stretch>
              <a:fillRect l="0" t="-76714" r="0" b="-218347"/>
            </a:stretch>
          </a:blipFill>
        </p:spPr>
      </p:sp>
      <p:sp>
        <p:nvSpPr>
          <p:cNvPr name="Freeform 6" id="6"/>
          <p:cNvSpPr/>
          <p:nvPr/>
        </p:nvSpPr>
        <p:spPr>
          <a:xfrm flipH="false" flipV="false" rot="0">
            <a:off x="11183916" y="7343723"/>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6"/>
            <a:stretch>
              <a:fillRect l="0" t="-80648" r="0" b="-214412"/>
            </a:stretch>
          </a:blipFill>
        </p:spPr>
      </p:sp>
      <p:sp>
        <p:nvSpPr>
          <p:cNvPr name="Freeform 7" id="7"/>
          <p:cNvSpPr/>
          <p:nvPr/>
        </p:nvSpPr>
        <p:spPr>
          <a:xfrm flipH="false" flipV="false" rot="0">
            <a:off x="11183916" y="4183726"/>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7"/>
            <a:stretch>
              <a:fillRect l="0" t="-90484" r="0" b="-204577"/>
            </a:stretch>
          </a:blipFill>
        </p:spPr>
      </p:sp>
      <p:sp>
        <p:nvSpPr>
          <p:cNvPr name="Freeform 8" id="8"/>
          <p:cNvSpPr/>
          <p:nvPr/>
        </p:nvSpPr>
        <p:spPr>
          <a:xfrm flipH="false" flipV="false" rot="0">
            <a:off x="11183916" y="2516407"/>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8"/>
            <a:stretch>
              <a:fillRect l="0" t="-74747" r="0" b="-220314"/>
            </a:stretch>
          </a:blipFill>
        </p:spPr>
      </p:sp>
      <p:sp>
        <p:nvSpPr>
          <p:cNvPr name="Freeform 9" id="9"/>
          <p:cNvSpPr/>
          <p:nvPr/>
        </p:nvSpPr>
        <p:spPr>
          <a:xfrm flipH="false" flipV="false" rot="0">
            <a:off x="11183916" y="5792831"/>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9"/>
            <a:stretch>
              <a:fillRect l="0" t="-82616" r="0" b="-212445"/>
            </a:stretch>
          </a:blipFill>
        </p:spPr>
      </p:sp>
      <p:sp>
        <p:nvSpPr>
          <p:cNvPr name="Freeform 10" id="10"/>
          <p:cNvSpPr/>
          <p:nvPr/>
        </p:nvSpPr>
        <p:spPr>
          <a:xfrm flipH="false" flipV="false" rot="0">
            <a:off x="1938403" y="5792831"/>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0"/>
            <a:stretch>
              <a:fillRect l="0" t="-76714" r="0" b="-218347"/>
            </a:stretch>
          </a:blipFill>
        </p:spPr>
      </p:sp>
      <p:sp>
        <p:nvSpPr>
          <p:cNvPr name="Freeform 11" id="11"/>
          <p:cNvSpPr/>
          <p:nvPr/>
        </p:nvSpPr>
        <p:spPr>
          <a:xfrm flipH="false" flipV="false" rot="0">
            <a:off x="1938403" y="4125512"/>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1"/>
            <a:stretch>
              <a:fillRect l="0" t="-84583" r="0" b="-210478"/>
            </a:stretch>
          </a:blipFill>
        </p:spPr>
      </p:sp>
      <p:sp>
        <p:nvSpPr>
          <p:cNvPr name="Freeform 12" id="12"/>
          <p:cNvSpPr/>
          <p:nvPr/>
        </p:nvSpPr>
        <p:spPr>
          <a:xfrm flipH="false" flipV="false" rot="0">
            <a:off x="1938403" y="2574621"/>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2"/>
            <a:stretch>
              <a:fillRect l="0" t="-80648" r="0" b="-214412"/>
            </a:stretch>
          </a:blipFill>
        </p:spPr>
      </p:sp>
      <p:sp>
        <p:nvSpPr>
          <p:cNvPr name="Freeform 13" id="13"/>
          <p:cNvSpPr/>
          <p:nvPr/>
        </p:nvSpPr>
        <p:spPr>
          <a:xfrm flipH="false" flipV="false" rot="0">
            <a:off x="14403366" y="7343723"/>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3"/>
            <a:stretch>
              <a:fillRect l="0" t="-82616" r="0" b="-212445"/>
            </a:stretch>
          </a:blipFill>
        </p:spPr>
      </p:sp>
      <p:sp>
        <p:nvSpPr>
          <p:cNvPr name="Freeform 14" id="14"/>
          <p:cNvSpPr/>
          <p:nvPr/>
        </p:nvSpPr>
        <p:spPr>
          <a:xfrm flipH="false" flipV="false" rot="0">
            <a:off x="14398669" y="5734617"/>
            <a:ext cx="2860631" cy="1609105"/>
          </a:xfrm>
          <a:custGeom>
            <a:avLst/>
            <a:gdLst/>
            <a:ahLst/>
            <a:cxnLst/>
            <a:rect r="r" b="b" t="t" l="l"/>
            <a:pathLst>
              <a:path h="1609105" w="2860631">
                <a:moveTo>
                  <a:pt x="0" y="0"/>
                </a:moveTo>
                <a:lnTo>
                  <a:pt x="2860631" y="0"/>
                </a:lnTo>
                <a:lnTo>
                  <a:pt x="2860631" y="1609106"/>
                </a:lnTo>
                <a:lnTo>
                  <a:pt x="0" y="1609106"/>
                </a:lnTo>
                <a:lnTo>
                  <a:pt x="0" y="0"/>
                </a:lnTo>
                <a:close/>
              </a:path>
            </a:pathLst>
          </a:custGeom>
          <a:blipFill>
            <a:blip r:embed="rId14"/>
            <a:stretch>
              <a:fillRect l="0" t="-74747" r="0" b="-220314"/>
            </a:stretch>
          </a:blipFill>
        </p:spPr>
      </p:sp>
      <p:sp>
        <p:nvSpPr>
          <p:cNvPr name="Freeform 15" id="15"/>
          <p:cNvSpPr/>
          <p:nvPr/>
        </p:nvSpPr>
        <p:spPr>
          <a:xfrm flipH="false" flipV="false" rot="0">
            <a:off x="14398669" y="4125512"/>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5"/>
            <a:stretch>
              <a:fillRect l="0" t="-89500" r="0" b="-205560"/>
            </a:stretch>
          </a:blipFill>
        </p:spPr>
      </p:sp>
      <p:sp>
        <p:nvSpPr>
          <p:cNvPr name="Freeform 16" id="16"/>
          <p:cNvSpPr/>
          <p:nvPr/>
        </p:nvSpPr>
        <p:spPr>
          <a:xfrm flipH="false" flipV="false" rot="0">
            <a:off x="14398669" y="2516407"/>
            <a:ext cx="2860631" cy="1609105"/>
          </a:xfrm>
          <a:custGeom>
            <a:avLst/>
            <a:gdLst/>
            <a:ahLst/>
            <a:cxnLst/>
            <a:rect r="r" b="b" t="t" l="l"/>
            <a:pathLst>
              <a:path h="1609105" w="2860631">
                <a:moveTo>
                  <a:pt x="0" y="0"/>
                </a:moveTo>
                <a:lnTo>
                  <a:pt x="2860631" y="0"/>
                </a:lnTo>
                <a:lnTo>
                  <a:pt x="2860631" y="1609105"/>
                </a:lnTo>
                <a:lnTo>
                  <a:pt x="0" y="1609105"/>
                </a:lnTo>
                <a:lnTo>
                  <a:pt x="0" y="0"/>
                </a:lnTo>
                <a:close/>
              </a:path>
            </a:pathLst>
          </a:custGeom>
          <a:blipFill>
            <a:blip r:embed="rId16"/>
            <a:stretch>
              <a:fillRect l="0" t="-82206" r="0" b="-212855"/>
            </a:stretch>
          </a:blipFill>
        </p:spPr>
      </p:sp>
      <p:sp>
        <p:nvSpPr>
          <p:cNvPr name="TextBox 17" id="17"/>
          <p:cNvSpPr txBox="true"/>
          <p:nvPr/>
        </p:nvSpPr>
        <p:spPr>
          <a:xfrm rot="0">
            <a:off x="4812729" y="376549"/>
            <a:ext cx="8662541"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Celebración 82°Aniversario </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56385" y="6820164"/>
            <a:ext cx="5280325" cy="2970183"/>
          </a:xfrm>
          <a:custGeom>
            <a:avLst/>
            <a:gdLst/>
            <a:ahLst/>
            <a:cxnLst/>
            <a:rect r="r" b="b" t="t" l="l"/>
            <a:pathLst>
              <a:path h="2970183" w="5280325">
                <a:moveTo>
                  <a:pt x="0" y="0"/>
                </a:moveTo>
                <a:lnTo>
                  <a:pt x="5280326" y="0"/>
                </a:lnTo>
                <a:lnTo>
                  <a:pt x="5280326" y="2970182"/>
                </a:lnTo>
                <a:lnTo>
                  <a:pt x="0" y="2970182"/>
                </a:lnTo>
                <a:lnTo>
                  <a:pt x="0" y="0"/>
                </a:lnTo>
                <a:close/>
              </a:path>
            </a:pathLst>
          </a:custGeom>
          <a:blipFill>
            <a:blip r:embed="rId3"/>
            <a:stretch>
              <a:fillRect l="0" t="-119991" r="0" b="-175070"/>
            </a:stretch>
          </a:blipFill>
        </p:spPr>
      </p:sp>
      <p:sp>
        <p:nvSpPr>
          <p:cNvPr name="Freeform 4" id="4"/>
          <p:cNvSpPr/>
          <p:nvPr/>
        </p:nvSpPr>
        <p:spPr>
          <a:xfrm flipH="false" flipV="false" rot="0">
            <a:off x="736222" y="3036821"/>
            <a:ext cx="4920653" cy="2767867"/>
          </a:xfrm>
          <a:custGeom>
            <a:avLst/>
            <a:gdLst/>
            <a:ahLst/>
            <a:cxnLst/>
            <a:rect r="r" b="b" t="t" l="l"/>
            <a:pathLst>
              <a:path h="2767867" w="4920653">
                <a:moveTo>
                  <a:pt x="0" y="0"/>
                </a:moveTo>
                <a:lnTo>
                  <a:pt x="4920652" y="0"/>
                </a:lnTo>
                <a:lnTo>
                  <a:pt x="4920652" y="2767867"/>
                </a:lnTo>
                <a:lnTo>
                  <a:pt x="0" y="2767867"/>
                </a:lnTo>
                <a:lnTo>
                  <a:pt x="0" y="0"/>
                </a:lnTo>
                <a:close/>
              </a:path>
            </a:pathLst>
          </a:custGeom>
          <a:blipFill>
            <a:blip r:embed="rId4"/>
            <a:stretch>
              <a:fillRect l="0" t="-121958" r="0" b="-173103"/>
            </a:stretch>
          </a:blipFill>
        </p:spPr>
      </p:sp>
      <p:sp>
        <p:nvSpPr>
          <p:cNvPr name="Freeform 5" id="5"/>
          <p:cNvSpPr/>
          <p:nvPr/>
        </p:nvSpPr>
        <p:spPr>
          <a:xfrm flipH="false" flipV="false" rot="-30000">
            <a:off x="12605181" y="7107505"/>
            <a:ext cx="5306043" cy="3016149"/>
          </a:xfrm>
          <a:custGeom>
            <a:avLst/>
            <a:gdLst/>
            <a:ahLst/>
            <a:cxnLst/>
            <a:rect r="r" b="b" t="t" l="l"/>
            <a:pathLst>
              <a:path h="3016149" w="5306043">
                <a:moveTo>
                  <a:pt x="25919" y="0"/>
                </a:moveTo>
                <a:lnTo>
                  <a:pt x="5306043" y="46079"/>
                </a:lnTo>
                <a:lnTo>
                  <a:pt x="5280124" y="3016149"/>
                </a:lnTo>
                <a:lnTo>
                  <a:pt x="0" y="2970070"/>
                </a:lnTo>
                <a:lnTo>
                  <a:pt x="25919" y="0"/>
                </a:lnTo>
                <a:close/>
              </a:path>
            </a:pathLst>
          </a:custGeom>
          <a:blipFill>
            <a:blip r:embed="rId5"/>
            <a:stretch>
              <a:fillRect l="-1013" t="-118446" r="-1663" b="-182958"/>
            </a:stretch>
          </a:blipFill>
        </p:spPr>
      </p:sp>
      <p:sp>
        <p:nvSpPr>
          <p:cNvPr name="Freeform 6" id="6"/>
          <p:cNvSpPr/>
          <p:nvPr/>
        </p:nvSpPr>
        <p:spPr>
          <a:xfrm flipH="false" flipV="false" rot="0">
            <a:off x="6035525" y="6376192"/>
            <a:ext cx="6383701" cy="3590832"/>
          </a:xfrm>
          <a:custGeom>
            <a:avLst/>
            <a:gdLst/>
            <a:ahLst/>
            <a:cxnLst/>
            <a:rect r="r" b="b" t="t" l="l"/>
            <a:pathLst>
              <a:path h="3590832" w="6383701">
                <a:moveTo>
                  <a:pt x="0" y="0"/>
                </a:moveTo>
                <a:lnTo>
                  <a:pt x="6383701" y="0"/>
                </a:lnTo>
                <a:lnTo>
                  <a:pt x="6383701" y="3590832"/>
                </a:lnTo>
                <a:lnTo>
                  <a:pt x="0" y="3590832"/>
                </a:lnTo>
                <a:lnTo>
                  <a:pt x="0" y="0"/>
                </a:lnTo>
                <a:close/>
              </a:path>
            </a:pathLst>
          </a:custGeom>
          <a:blipFill>
            <a:blip r:embed="rId6"/>
            <a:stretch>
              <a:fillRect l="0" t="-125892" r="0" b="-169169"/>
            </a:stretch>
          </a:blipFill>
        </p:spPr>
      </p:sp>
      <p:sp>
        <p:nvSpPr>
          <p:cNvPr name="Freeform 7" id="7"/>
          <p:cNvSpPr/>
          <p:nvPr/>
        </p:nvSpPr>
        <p:spPr>
          <a:xfrm flipH="false" flipV="false" rot="0">
            <a:off x="12419226" y="2925947"/>
            <a:ext cx="5267239" cy="3288488"/>
          </a:xfrm>
          <a:custGeom>
            <a:avLst/>
            <a:gdLst/>
            <a:ahLst/>
            <a:cxnLst/>
            <a:rect r="r" b="b" t="t" l="l"/>
            <a:pathLst>
              <a:path h="3288488" w="5267239">
                <a:moveTo>
                  <a:pt x="0" y="0"/>
                </a:moveTo>
                <a:lnTo>
                  <a:pt x="5267239" y="0"/>
                </a:lnTo>
                <a:lnTo>
                  <a:pt x="5267239" y="3288488"/>
                </a:lnTo>
                <a:lnTo>
                  <a:pt x="0" y="3288488"/>
                </a:lnTo>
                <a:lnTo>
                  <a:pt x="0" y="0"/>
                </a:lnTo>
                <a:close/>
              </a:path>
            </a:pathLst>
          </a:custGeom>
          <a:blipFill>
            <a:blip r:embed="rId7"/>
            <a:stretch>
              <a:fillRect l="0" t="-99977" r="0" b="-155960"/>
            </a:stretch>
          </a:blipFill>
        </p:spPr>
      </p:sp>
      <p:sp>
        <p:nvSpPr>
          <p:cNvPr name="Freeform 8" id="8"/>
          <p:cNvSpPr/>
          <p:nvPr/>
        </p:nvSpPr>
        <p:spPr>
          <a:xfrm flipH="false" flipV="false" rot="0">
            <a:off x="6750682" y="3087705"/>
            <a:ext cx="4953386" cy="2964973"/>
          </a:xfrm>
          <a:custGeom>
            <a:avLst/>
            <a:gdLst/>
            <a:ahLst/>
            <a:cxnLst/>
            <a:rect r="r" b="b" t="t" l="l"/>
            <a:pathLst>
              <a:path h="2964973" w="4953386">
                <a:moveTo>
                  <a:pt x="0" y="0"/>
                </a:moveTo>
                <a:lnTo>
                  <a:pt x="4953386" y="0"/>
                </a:lnTo>
                <a:lnTo>
                  <a:pt x="4953386" y="2964973"/>
                </a:lnTo>
                <a:lnTo>
                  <a:pt x="0" y="2964973"/>
                </a:lnTo>
                <a:lnTo>
                  <a:pt x="0" y="0"/>
                </a:lnTo>
                <a:close/>
              </a:path>
            </a:pathLst>
          </a:custGeom>
          <a:blipFill>
            <a:blip r:embed="rId8"/>
            <a:stretch>
              <a:fillRect l="0" t="-115975" r="0" b="-155276"/>
            </a:stretch>
          </a:blipFill>
        </p:spPr>
      </p:sp>
      <p:sp>
        <p:nvSpPr>
          <p:cNvPr name="TextBox 9" id="9"/>
          <p:cNvSpPr txBox="true"/>
          <p:nvPr/>
        </p:nvSpPr>
        <p:spPr>
          <a:xfrm rot="0">
            <a:off x="4652643" y="-44706"/>
            <a:ext cx="8503725" cy="620902"/>
          </a:xfrm>
          <a:prstGeom prst="rect">
            <a:avLst/>
          </a:prstGeom>
        </p:spPr>
        <p:txBody>
          <a:bodyPr anchor="t" rtlCol="false" tIns="0" lIns="0" bIns="0" rIns="0">
            <a:spAutoFit/>
          </a:bodyPr>
          <a:lstStyle/>
          <a:p>
            <a:pPr algn="l">
              <a:lnSpc>
                <a:spcPts val="5152"/>
              </a:lnSpc>
              <a:spcBef>
                <a:spcPct val="0"/>
              </a:spcBef>
            </a:pPr>
            <a:r>
              <a:rPr lang="en-US" sz="3680">
                <a:solidFill>
                  <a:srgbClr val="ECE4D9"/>
                </a:solidFill>
                <a:latin typeface="Roca One"/>
                <a:ea typeface="Roca One"/>
                <a:cs typeface="Roca One"/>
                <a:sym typeface="Roca One"/>
              </a:rPr>
              <a:t>Día de la Familia Comercialina 2025 </a:t>
            </a:r>
          </a:p>
        </p:txBody>
      </p:sp>
      <p:sp>
        <p:nvSpPr>
          <p:cNvPr name="TextBox 10" id="10"/>
          <p:cNvSpPr txBox="true"/>
          <p:nvPr/>
        </p:nvSpPr>
        <p:spPr>
          <a:xfrm rot="0">
            <a:off x="400847" y="861946"/>
            <a:ext cx="17285618" cy="1653540"/>
          </a:xfrm>
          <a:prstGeom prst="rect">
            <a:avLst/>
          </a:prstGeom>
        </p:spPr>
        <p:txBody>
          <a:bodyPr anchor="t" rtlCol="false" tIns="0" lIns="0" bIns="0" rIns="0">
            <a:spAutoFit/>
          </a:bodyPr>
          <a:lstStyle/>
          <a:p>
            <a:pPr algn="just">
              <a:lnSpc>
                <a:spcPts val="3359"/>
              </a:lnSpc>
            </a:pPr>
            <a:r>
              <a:rPr lang="en-US" sz="2400">
                <a:solidFill>
                  <a:srgbClr val="ECE4D9"/>
                </a:solidFill>
                <a:latin typeface="Roca One"/>
                <a:ea typeface="Roca One"/>
                <a:cs typeface="Roca One"/>
                <a:sym typeface="Roca One"/>
              </a:rPr>
              <a:t> 1. Actividad institucional, establecida dentro de la implementación de los sellos educativo en TP. </a:t>
            </a:r>
          </a:p>
          <a:p>
            <a:pPr algn="just" marL="518160" indent="-259080" lvl="1">
              <a:lnSpc>
                <a:spcPts val="3359"/>
              </a:lnSpc>
              <a:buAutoNum type="arabicPeriod" startAt="1"/>
            </a:pPr>
            <a:r>
              <a:rPr lang="en-US" sz="2400">
                <a:solidFill>
                  <a:srgbClr val="ECE4D9"/>
                </a:solidFill>
                <a:latin typeface="Roca One"/>
                <a:ea typeface="Roca One"/>
                <a:cs typeface="Roca One"/>
                <a:sym typeface="Roca One"/>
              </a:rPr>
              <a:t>Participación parte de evaluación formativa e impacto en convivencia escolar y hábitos de vida sana. </a:t>
            </a:r>
          </a:p>
          <a:p>
            <a:pPr algn="just" marL="518160" indent="-259080" lvl="1">
              <a:lnSpc>
                <a:spcPts val="3359"/>
              </a:lnSpc>
              <a:buAutoNum type="arabicPeriod" startAt="1"/>
            </a:pPr>
            <a:r>
              <a:rPr lang="en-US" sz="2400">
                <a:solidFill>
                  <a:srgbClr val="ECE4D9"/>
                </a:solidFill>
                <a:latin typeface="Roca One"/>
                <a:ea typeface="Roca One"/>
                <a:cs typeface="Roca One"/>
                <a:sym typeface="Roca One"/>
              </a:rPr>
              <a:t>Actividad curricular interdisciplinaria. </a:t>
            </a:r>
          </a:p>
          <a:p>
            <a:pPr algn="just" marL="518160" indent="-259080" lvl="1">
              <a:lnSpc>
                <a:spcPts val="3359"/>
              </a:lnSpc>
              <a:spcBef>
                <a:spcPct val="0"/>
              </a:spcBef>
              <a:buAutoNum type="arabicPeriod" startAt="1"/>
            </a:pPr>
            <a:r>
              <a:rPr lang="en-US" sz="2400">
                <a:solidFill>
                  <a:srgbClr val="ECE4D9"/>
                </a:solidFill>
                <a:latin typeface="Roca One"/>
                <a:ea typeface="Roca One"/>
                <a:cs typeface="Roca One"/>
                <a:sym typeface="Roca One"/>
              </a:rPr>
              <a:t> Plan de formación del carácter, formación ciudadana. </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3814425" y="5816679"/>
            <a:ext cx="5160198" cy="2548874"/>
          </a:xfrm>
          <a:custGeom>
            <a:avLst/>
            <a:gdLst/>
            <a:ahLst/>
            <a:cxnLst/>
            <a:rect r="r" b="b" t="t" l="l"/>
            <a:pathLst>
              <a:path h="2548874" w="5160198">
                <a:moveTo>
                  <a:pt x="0" y="0"/>
                </a:moveTo>
                <a:lnTo>
                  <a:pt x="5160197" y="0"/>
                </a:lnTo>
                <a:lnTo>
                  <a:pt x="5160197" y="2548874"/>
                </a:lnTo>
                <a:lnTo>
                  <a:pt x="0" y="2548874"/>
                </a:lnTo>
                <a:lnTo>
                  <a:pt x="0" y="0"/>
                </a:lnTo>
                <a:close/>
              </a:path>
            </a:pathLst>
          </a:custGeom>
          <a:blipFill>
            <a:blip r:embed="rId3"/>
            <a:stretch>
              <a:fillRect l="0" t="-148063" r="0" b="-201825"/>
            </a:stretch>
          </a:blipFill>
        </p:spPr>
      </p:sp>
      <p:sp>
        <p:nvSpPr>
          <p:cNvPr name="Freeform 4" id="4"/>
          <p:cNvSpPr/>
          <p:nvPr/>
        </p:nvSpPr>
        <p:spPr>
          <a:xfrm flipH="false" flipV="false" rot="0">
            <a:off x="334668" y="5845455"/>
            <a:ext cx="3346406" cy="2677125"/>
          </a:xfrm>
          <a:custGeom>
            <a:avLst/>
            <a:gdLst/>
            <a:ahLst/>
            <a:cxnLst/>
            <a:rect r="r" b="b" t="t" l="l"/>
            <a:pathLst>
              <a:path h="2677125" w="3346406">
                <a:moveTo>
                  <a:pt x="0" y="0"/>
                </a:moveTo>
                <a:lnTo>
                  <a:pt x="3346407" y="0"/>
                </a:lnTo>
                <a:lnTo>
                  <a:pt x="3346407" y="2677125"/>
                </a:lnTo>
                <a:lnTo>
                  <a:pt x="0" y="2677125"/>
                </a:lnTo>
                <a:lnTo>
                  <a:pt x="0" y="0"/>
                </a:lnTo>
                <a:close/>
              </a:path>
            </a:pathLst>
          </a:custGeom>
          <a:blipFill>
            <a:blip r:embed="rId4"/>
            <a:stretch>
              <a:fillRect l="0" t="-70908" r="0" b="-106869"/>
            </a:stretch>
          </a:blipFill>
        </p:spPr>
      </p:sp>
      <p:sp>
        <p:nvSpPr>
          <p:cNvPr name="Freeform 5" id="5"/>
          <p:cNvSpPr/>
          <p:nvPr/>
        </p:nvSpPr>
        <p:spPr>
          <a:xfrm flipH="false" flipV="false" rot="0">
            <a:off x="9457776" y="1357578"/>
            <a:ext cx="7006514" cy="5407594"/>
          </a:xfrm>
          <a:custGeom>
            <a:avLst/>
            <a:gdLst/>
            <a:ahLst/>
            <a:cxnLst/>
            <a:rect r="r" b="b" t="t" l="l"/>
            <a:pathLst>
              <a:path h="5407594" w="7006514">
                <a:moveTo>
                  <a:pt x="0" y="0"/>
                </a:moveTo>
                <a:lnTo>
                  <a:pt x="7006514" y="0"/>
                </a:lnTo>
                <a:lnTo>
                  <a:pt x="7006514" y="5407594"/>
                </a:lnTo>
                <a:lnTo>
                  <a:pt x="0" y="5407594"/>
                </a:lnTo>
                <a:lnTo>
                  <a:pt x="0" y="0"/>
                </a:lnTo>
                <a:close/>
              </a:path>
            </a:pathLst>
          </a:custGeom>
          <a:blipFill>
            <a:blip r:embed="rId5"/>
            <a:stretch>
              <a:fillRect l="0" t="-74933" r="0" b="-112995"/>
            </a:stretch>
          </a:blipFill>
        </p:spPr>
      </p:sp>
      <p:sp>
        <p:nvSpPr>
          <p:cNvPr name="Freeform 6" id="6"/>
          <p:cNvSpPr/>
          <p:nvPr/>
        </p:nvSpPr>
        <p:spPr>
          <a:xfrm flipH="false" flipV="false" rot="0">
            <a:off x="9817418" y="6969795"/>
            <a:ext cx="3143614" cy="3105570"/>
          </a:xfrm>
          <a:custGeom>
            <a:avLst/>
            <a:gdLst/>
            <a:ahLst/>
            <a:cxnLst/>
            <a:rect r="r" b="b" t="t" l="l"/>
            <a:pathLst>
              <a:path h="3105570" w="3143614">
                <a:moveTo>
                  <a:pt x="0" y="0"/>
                </a:moveTo>
                <a:lnTo>
                  <a:pt x="3143615" y="0"/>
                </a:lnTo>
                <a:lnTo>
                  <a:pt x="3143615" y="3105570"/>
                </a:lnTo>
                <a:lnTo>
                  <a:pt x="0" y="3105570"/>
                </a:lnTo>
                <a:lnTo>
                  <a:pt x="0" y="0"/>
                </a:lnTo>
                <a:close/>
              </a:path>
            </a:pathLst>
          </a:custGeom>
          <a:blipFill>
            <a:blip r:embed="rId6"/>
            <a:stretch>
              <a:fillRect l="0" t="-72291" r="-23487" b="-105486"/>
            </a:stretch>
          </a:blipFill>
        </p:spPr>
      </p:sp>
      <p:sp>
        <p:nvSpPr>
          <p:cNvPr name="Freeform 7" id="7"/>
          <p:cNvSpPr/>
          <p:nvPr/>
        </p:nvSpPr>
        <p:spPr>
          <a:xfrm flipH="false" flipV="false" rot="0">
            <a:off x="13089787" y="6969795"/>
            <a:ext cx="2869184" cy="3105570"/>
          </a:xfrm>
          <a:custGeom>
            <a:avLst/>
            <a:gdLst/>
            <a:ahLst/>
            <a:cxnLst/>
            <a:rect r="r" b="b" t="t" l="l"/>
            <a:pathLst>
              <a:path h="3105570" w="2869184">
                <a:moveTo>
                  <a:pt x="0" y="0"/>
                </a:moveTo>
                <a:lnTo>
                  <a:pt x="2869184" y="0"/>
                </a:lnTo>
                <a:lnTo>
                  <a:pt x="2869184" y="3105570"/>
                </a:lnTo>
                <a:lnTo>
                  <a:pt x="0" y="3105570"/>
                </a:lnTo>
                <a:lnTo>
                  <a:pt x="0" y="0"/>
                </a:lnTo>
                <a:close/>
              </a:path>
            </a:pathLst>
          </a:custGeom>
          <a:blipFill>
            <a:blip r:embed="rId7"/>
            <a:stretch>
              <a:fillRect l="-35298" t="-73674" r="0" b="-104103"/>
            </a:stretch>
          </a:blipFill>
        </p:spPr>
      </p:sp>
      <p:sp>
        <p:nvSpPr>
          <p:cNvPr name="Freeform 8" id="8"/>
          <p:cNvSpPr/>
          <p:nvPr/>
        </p:nvSpPr>
        <p:spPr>
          <a:xfrm flipH="false" flipV="false" rot="0">
            <a:off x="367596" y="1357578"/>
            <a:ext cx="3313478" cy="4141848"/>
          </a:xfrm>
          <a:custGeom>
            <a:avLst/>
            <a:gdLst/>
            <a:ahLst/>
            <a:cxnLst/>
            <a:rect r="r" b="b" t="t" l="l"/>
            <a:pathLst>
              <a:path h="4141848" w="3313478">
                <a:moveTo>
                  <a:pt x="0" y="0"/>
                </a:moveTo>
                <a:lnTo>
                  <a:pt x="3313479" y="0"/>
                </a:lnTo>
                <a:lnTo>
                  <a:pt x="3313479" y="4141848"/>
                </a:lnTo>
                <a:lnTo>
                  <a:pt x="0" y="4141848"/>
                </a:lnTo>
                <a:lnTo>
                  <a:pt x="0" y="0"/>
                </a:lnTo>
                <a:close/>
              </a:path>
            </a:pathLst>
          </a:custGeom>
          <a:blipFill>
            <a:blip r:embed="rId8"/>
            <a:stretch>
              <a:fillRect l="0" t="-29151" r="0" b="-48626"/>
            </a:stretch>
          </a:blipFill>
        </p:spPr>
      </p:sp>
      <p:sp>
        <p:nvSpPr>
          <p:cNvPr name="Freeform 9" id="9"/>
          <p:cNvSpPr/>
          <p:nvPr/>
        </p:nvSpPr>
        <p:spPr>
          <a:xfrm flipH="false" flipV="false" rot="0">
            <a:off x="3814425" y="1357578"/>
            <a:ext cx="5329575" cy="4263660"/>
          </a:xfrm>
          <a:custGeom>
            <a:avLst/>
            <a:gdLst/>
            <a:ahLst/>
            <a:cxnLst/>
            <a:rect r="r" b="b" t="t" l="l"/>
            <a:pathLst>
              <a:path h="4263660" w="5329575">
                <a:moveTo>
                  <a:pt x="0" y="0"/>
                </a:moveTo>
                <a:lnTo>
                  <a:pt x="5329575" y="0"/>
                </a:lnTo>
                <a:lnTo>
                  <a:pt x="5329575" y="4263660"/>
                </a:lnTo>
                <a:lnTo>
                  <a:pt x="0" y="4263660"/>
                </a:lnTo>
                <a:lnTo>
                  <a:pt x="0" y="0"/>
                </a:lnTo>
                <a:close/>
              </a:path>
            </a:pathLst>
          </a:custGeom>
          <a:blipFill>
            <a:blip r:embed="rId9"/>
            <a:stretch>
              <a:fillRect l="0" t="-66758" r="0" b="-111018"/>
            </a:stretch>
          </a:blipFill>
        </p:spPr>
      </p:sp>
      <p:sp>
        <p:nvSpPr>
          <p:cNvPr name="TextBox 10" id="10"/>
          <p:cNvSpPr txBox="true"/>
          <p:nvPr/>
        </p:nvSpPr>
        <p:spPr>
          <a:xfrm rot="0">
            <a:off x="1441546" y="188722"/>
            <a:ext cx="3573363" cy="578357"/>
          </a:xfrm>
          <a:prstGeom prst="rect">
            <a:avLst/>
          </a:prstGeom>
        </p:spPr>
        <p:txBody>
          <a:bodyPr anchor="t" rtlCol="false" tIns="0" lIns="0" bIns="0" rIns="0">
            <a:spAutoFit/>
          </a:bodyPr>
          <a:lstStyle/>
          <a:p>
            <a:pPr algn="ctr">
              <a:lnSpc>
                <a:spcPts val="4872"/>
              </a:lnSpc>
              <a:spcBef>
                <a:spcPct val="0"/>
              </a:spcBef>
            </a:pPr>
            <a:r>
              <a:rPr lang="en-US" sz="3480">
                <a:solidFill>
                  <a:srgbClr val="ECE4D9"/>
                </a:solidFill>
                <a:latin typeface="Roca One"/>
                <a:ea typeface="Roca One"/>
                <a:cs typeface="Roca One"/>
                <a:sym typeface="Roca One"/>
              </a:rPr>
              <a:t>Puertas Abiertas </a:t>
            </a:r>
          </a:p>
        </p:txBody>
      </p:sp>
      <p:sp>
        <p:nvSpPr>
          <p:cNvPr name="TextBox 11" id="11"/>
          <p:cNvSpPr txBox="true"/>
          <p:nvPr/>
        </p:nvSpPr>
        <p:spPr>
          <a:xfrm rot="0">
            <a:off x="9994702" y="179197"/>
            <a:ext cx="6770340" cy="653922"/>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Roca One"/>
                <a:ea typeface="Roca One"/>
                <a:cs typeface="Roca One"/>
                <a:sym typeface="Roca One"/>
              </a:rPr>
              <a:t> Semana Técnico profesional </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Object 3" id="3"/>
          <p:cNvGraphicFramePr/>
          <p:nvPr/>
        </p:nvGraphicFramePr>
        <p:xfrm>
          <a:off x="1873274" y="735076"/>
          <a:ext cx="7543800" cy="6106620"/>
        </p:xfrm>
        <a:graphic>
          <a:graphicData uri="http://schemas.openxmlformats.org/presentationml/2006/ole">
            <p:oleObj imgW="9042400" imgH="7620000" r:id="rId4" progId="Excel.Sheet.12" name="Worksheet">
              <p:embed/>
              <p:pic>
                <p:nvPicPr>
                  <p:cNvPr name="" id="0"/>
                  <p:cNvPicPr/>
                  <p:nvPr/>
                </p:nvPicPr>
                <p:blipFill>
                  <a:blip r:embed="rId3"/>
                  <a:stretch>
                    <a:fillRect/>
                  </a:stretch>
                </p:blipFill>
                <p:spPr>
                  <a:xfrm>
                    <a:off x="1270000" y="1270000"/>
                    <a:ext cx="1270000" cy="1270000"/>
                  </a:xfrm>
                  <a:prstGeom prst="rect"/>
                </p:spPr>
              </p:pic>
            </p:oleObj>
          </a:graphicData>
        </a:graphic>
      </p:graphicFrame>
      <p:sp>
        <p:nvSpPr>
          <p:cNvPr name="TextBox 4" id="4"/>
          <p:cNvSpPr txBox="true"/>
          <p:nvPr/>
        </p:nvSpPr>
        <p:spPr>
          <a:xfrm rot="0">
            <a:off x="7145651" y="81154"/>
            <a:ext cx="3996699" cy="653922"/>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Roca One"/>
                <a:ea typeface="Roca One"/>
                <a:cs typeface="Roca One"/>
                <a:sym typeface="Roca One"/>
              </a:rPr>
              <a:t>Talleres 2025</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266629" y="1485724"/>
            <a:ext cx="10282432" cy="8396996"/>
          </a:xfrm>
          <a:custGeom>
            <a:avLst/>
            <a:gdLst/>
            <a:ahLst/>
            <a:cxnLst/>
            <a:rect r="r" b="b" t="t" l="l"/>
            <a:pathLst>
              <a:path h="8396996" w="10282432">
                <a:moveTo>
                  <a:pt x="0" y="0"/>
                </a:moveTo>
                <a:lnTo>
                  <a:pt x="10282432" y="0"/>
                </a:lnTo>
                <a:lnTo>
                  <a:pt x="10282432" y="8396996"/>
                </a:lnTo>
                <a:lnTo>
                  <a:pt x="0" y="8396996"/>
                </a:lnTo>
                <a:lnTo>
                  <a:pt x="0" y="0"/>
                </a:lnTo>
                <a:close/>
              </a:path>
            </a:pathLst>
          </a:custGeom>
          <a:blipFill>
            <a:blip r:embed="rId3"/>
            <a:stretch>
              <a:fillRect l="0" t="0" r="0" b="0"/>
            </a:stretch>
          </a:blipFill>
        </p:spPr>
      </p:sp>
      <p:sp>
        <p:nvSpPr>
          <p:cNvPr name="TextBox 4" id="4"/>
          <p:cNvSpPr txBox="true"/>
          <p:nvPr/>
        </p:nvSpPr>
        <p:spPr>
          <a:xfrm rot="0">
            <a:off x="3935062" y="542036"/>
            <a:ext cx="10479435"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Lineamientos educativos internos</a:t>
            </a:r>
          </a:p>
        </p:txBody>
      </p:sp>
      <p:sp>
        <p:nvSpPr>
          <p:cNvPr name="Freeform 5" id="5"/>
          <p:cNvSpPr/>
          <p:nvPr/>
        </p:nvSpPr>
        <p:spPr>
          <a:xfrm flipH="false" flipV="false" rot="0">
            <a:off x="1028700" y="6878183"/>
            <a:ext cx="5306025" cy="3004537"/>
          </a:xfrm>
          <a:custGeom>
            <a:avLst/>
            <a:gdLst/>
            <a:ahLst/>
            <a:cxnLst/>
            <a:rect r="r" b="b" t="t" l="l"/>
            <a:pathLst>
              <a:path h="3004537" w="5306025">
                <a:moveTo>
                  <a:pt x="0" y="0"/>
                </a:moveTo>
                <a:lnTo>
                  <a:pt x="5306025" y="0"/>
                </a:lnTo>
                <a:lnTo>
                  <a:pt x="5306025" y="3004537"/>
                </a:lnTo>
                <a:lnTo>
                  <a:pt x="0" y="3004537"/>
                </a:lnTo>
                <a:lnTo>
                  <a:pt x="0" y="0"/>
                </a:lnTo>
                <a:close/>
              </a:path>
            </a:pathLst>
          </a:custGeom>
          <a:blipFill>
            <a:blip r:embed="rId4"/>
            <a:stretch>
              <a:fillRect l="0" t="0" r="0" b="0"/>
            </a:stretch>
          </a:blipFill>
        </p:spPr>
      </p:sp>
      <p:sp>
        <p:nvSpPr>
          <p:cNvPr name="Freeform 6" id="6"/>
          <p:cNvSpPr/>
          <p:nvPr/>
        </p:nvSpPr>
        <p:spPr>
          <a:xfrm flipH="false" flipV="false" rot="0">
            <a:off x="1055467" y="3551692"/>
            <a:ext cx="5306025" cy="3183615"/>
          </a:xfrm>
          <a:custGeom>
            <a:avLst/>
            <a:gdLst/>
            <a:ahLst/>
            <a:cxnLst/>
            <a:rect r="r" b="b" t="t" l="l"/>
            <a:pathLst>
              <a:path h="3183615" w="5306025">
                <a:moveTo>
                  <a:pt x="0" y="0"/>
                </a:moveTo>
                <a:lnTo>
                  <a:pt x="5306025" y="0"/>
                </a:lnTo>
                <a:lnTo>
                  <a:pt x="5306025" y="3183616"/>
                </a:lnTo>
                <a:lnTo>
                  <a:pt x="0" y="3183616"/>
                </a:lnTo>
                <a:lnTo>
                  <a:pt x="0" y="0"/>
                </a:lnTo>
                <a:close/>
              </a:path>
            </a:pathLst>
          </a:custGeom>
          <a:blipFill>
            <a:blip r:embed="rId5"/>
            <a:stretch>
              <a:fillRect l="0" t="0" r="0" b="0"/>
            </a:stretch>
          </a:blipFill>
        </p:spPr>
      </p:sp>
      <p:sp>
        <p:nvSpPr>
          <p:cNvPr name="Freeform 7" id="7"/>
          <p:cNvSpPr/>
          <p:nvPr/>
        </p:nvSpPr>
        <p:spPr>
          <a:xfrm flipH="false" flipV="false" rot="0">
            <a:off x="1028700" y="1637137"/>
            <a:ext cx="5332792" cy="1771681"/>
          </a:xfrm>
          <a:custGeom>
            <a:avLst/>
            <a:gdLst/>
            <a:ahLst/>
            <a:cxnLst/>
            <a:rect r="r" b="b" t="t" l="l"/>
            <a:pathLst>
              <a:path h="1771681" w="5332792">
                <a:moveTo>
                  <a:pt x="0" y="0"/>
                </a:moveTo>
                <a:lnTo>
                  <a:pt x="5332792" y="0"/>
                </a:lnTo>
                <a:lnTo>
                  <a:pt x="5332792" y="1771680"/>
                </a:lnTo>
                <a:lnTo>
                  <a:pt x="0" y="1771680"/>
                </a:lnTo>
                <a:lnTo>
                  <a:pt x="0" y="0"/>
                </a:lnTo>
                <a:close/>
              </a:path>
            </a:pathLst>
          </a:custGeom>
          <a:blipFill>
            <a:blip r:embed="rId6"/>
            <a:stretch>
              <a:fillRect l="0" t="-43557" r="0" b="-50736"/>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2616005" y="2204257"/>
            <a:ext cx="6237765" cy="6356958"/>
          </a:xfrm>
          <a:custGeom>
            <a:avLst/>
            <a:gdLst/>
            <a:ahLst/>
            <a:cxnLst/>
            <a:rect r="r" b="b" t="t" l="l"/>
            <a:pathLst>
              <a:path h="6356958" w="6237765">
                <a:moveTo>
                  <a:pt x="0" y="0"/>
                </a:moveTo>
                <a:lnTo>
                  <a:pt x="6237765" y="0"/>
                </a:lnTo>
                <a:lnTo>
                  <a:pt x="6237765" y="6356958"/>
                </a:lnTo>
                <a:lnTo>
                  <a:pt x="0" y="6356958"/>
                </a:lnTo>
                <a:lnTo>
                  <a:pt x="0" y="0"/>
                </a:lnTo>
                <a:close/>
              </a:path>
            </a:pathLst>
          </a:custGeom>
          <a:blipFill>
            <a:blip r:embed="rId3"/>
            <a:stretch>
              <a:fillRect l="0" t="0" r="0" b="0"/>
            </a:stretch>
          </a:blipFill>
        </p:spPr>
      </p:sp>
      <p:sp>
        <p:nvSpPr>
          <p:cNvPr name="Freeform 4" id="4"/>
          <p:cNvSpPr/>
          <p:nvPr/>
        </p:nvSpPr>
        <p:spPr>
          <a:xfrm flipH="false" flipV="false" rot="0">
            <a:off x="9144000" y="2204257"/>
            <a:ext cx="6349012" cy="6356958"/>
          </a:xfrm>
          <a:custGeom>
            <a:avLst/>
            <a:gdLst/>
            <a:ahLst/>
            <a:cxnLst/>
            <a:rect r="r" b="b" t="t" l="l"/>
            <a:pathLst>
              <a:path h="6356958" w="6349012">
                <a:moveTo>
                  <a:pt x="0" y="0"/>
                </a:moveTo>
                <a:lnTo>
                  <a:pt x="6349012" y="0"/>
                </a:lnTo>
                <a:lnTo>
                  <a:pt x="6349012" y="6356958"/>
                </a:lnTo>
                <a:lnTo>
                  <a:pt x="0" y="6356958"/>
                </a:lnTo>
                <a:lnTo>
                  <a:pt x="0" y="0"/>
                </a:lnTo>
                <a:close/>
              </a:path>
            </a:pathLst>
          </a:custGeom>
          <a:blipFill>
            <a:blip r:embed="rId4"/>
            <a:stretch>
              <a:fillRect l="0" t="0" r="0" b="0"/>
            </a:stretch>
          </a:blipFill>
        </p:spPr>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837326" y="4058306"/>
            <a:ext cx="15526706" cy="2819507"/>
          </a:xfrm>
          <a:prstGeom prst="rect">
            <a:avLst/>
          </a:prstGeom>
        </p:spPr>
        <p:txBody>
          <a:bodyPr anchor="t" rtlCol="false" tIns="0" lIns="0" bIns="0" rIns="0">
            <a:spAutoFit/>
          </a:bodyPr>
          <a:lstStyle/>
          <a:p>
            <a:pPr algn="ctr">
              <a:lnSpc>
                <a:spcPts val="10025"/>
              </a:lnSpc>
            </a:pPr>
            <a:r>
              <a:rPr lang="en-US" sz="7160">
                <a:solidFill>
                  <a:srgbClr val="FFFFFF"/>
                </a:solidFill>
                <a:latin typeface="Wonderful Branding"/>
                <a:ea typeface="Wonderful Branding"/>
                <a:cs typeface="Wonderful Branding"/>
                <a:sym typeface="Wonderful Branding"/>
              </a:rPr>
              <a:t>Articulación de Trayectorias </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6887333" y="6122554"/>
            <a:ext cx="3588944" cy="3384671"/>
          </a:xfrm>
          <a:custGeom>
            <a:avLst/>
            <a:gdLst/>
            <a:ahLst/>
            <a:cxnLst/>
            <a:rect r="r" b="b" t="t" l="l"/>
            <a:pathLst>
              <a:path h="3384671" w="3588944">
                <a:moveTo>
                  <a:pt x="0" y="0"/>
                </a:moveTo>
                <a:lnTo>
                  <a:pt x="3588944" y="0"/>
                </a:lnTo>
                <a:lnTo>
                  <a:pt x="3588944" y="3384671"/>
                </a:lnTo>
                <a:lnTo>
                  <a:pt x="0" y="3384671"/>
                </a:lnTo>
                <a:lnTo>
                  <a:pt x="0" y="0"/>
                </a:lnTo>
                <a:close/>
              </a:path>
            </a:pathLst>
          </a:custGeom>
          <a:blipFill>
            <a:blip r:embed="rId3"/>
            <a:stretch>
              <a:fillRect l="0" t="-24594" r="-1408" b="-114357"/>
            </a:stretch>
          </a:blipFill>
        </p:spPr>
      </p:sp>
      <p:sp>
        <p:nvSpPr>
          <p:cNvPr name="Freeform 4" id="4"/>
          <p:cNvSpPr/>
          <p:nvPr/>
        </p:nvSpPr>
        <p:spPr>
          <a:xfrm flipH="false" flipV="false" rot="0">
            <a:off x="7553801" y="2587669"/>
            <a:ext cx="3384671" cy="3384671"/>
          </a:xfrm>
          <a:custGeom>
            <a:avLst/>
            <a:gdLst/>
            <a:ahLst/>
            <a:cxnLst/>
            <a:rect r="r" b="b" t="t" l="l"/>
            <a:pathLst>
              <a:path h="3384671" w="3384671">
                <a:moveTo>
                  <a:pt x="0" y="0"/>
                </a:moveTo>
                <a:lnTo>
                  <a:pt x="3384671" y="0"/>
                </a:lnTo>
                <a:lnTo>
                  <a:pt x="3384671" y="3384671"/>
                </a:lnTo>
                <a:lnTo>
                  <a:pt x="0" y="3384671"/>
                </a:lnTo>
                <a:lnTo>
                  <a:pt x="0" y="0"/>
                </a:lnTo>
                <a:close/>
              </a:path>
            </a:pathLst>
          </a:custGeom>
          <a:blipFill>
            <a:blip r:embed="rId4"/>
            <a:stretch>
              <a:fillRect l="0" t="-21574" r="-6909" b="-116002"/>
            </a:stretch>
          </a:blipFill>
        </p:spPr>
      </p:sp>
      <p:sp>
        <p:nvSpPr>
          <p:cNvPr name="Freeform 5" id="5"/>
          <p:cNvSpPr/>
          <p:nvPr/>
        </p:nvSpPr>
        <p:spPr>
          <a:xfrm flipH="false" flipV="false" rot="0">
            <a:off x="2147549" y="6072482"/>
            <a:ext cx="3484814" cy="3484814"/>
          </a:xfrm>
          <a:custGeom>
            <a:avLst/>
            <a:gdLst/>
            <a:ahLst/>
            <a:cxnLst/>
            <a:rect r="r" b="b" t="t" l="l"/>
            <a:pathLst>
              <a:path h="3484814" w="3484814">
                <a:moveTo>
                  <a:pt x="0" y="0"/>
                </a:moveTo>
                <a:lnTo>
                  <a:pt x="3484813" y="0"/>
                </a:lnTo>
                <a:lnTo>
                  <a:pt x="3484813" y="3484814"/>
                </a:lnTo>
                <a:lnTo>
                  <a:pt x="0" y="3484814"/>
                </a:lnTo>
                <a:lnTo>
                  <a:pt x="0" y="0"/>
                </a:lnTo>
                <a:close/>
              </a:path>
            </a:pathLst>
          </a:custGeom>
          <a:blipFill>
            <a:blip r:embed="rId5"/>
            <a:stretch>
              <a:fillRect l="0" t="-49262" r="0" b="-72959"/>
            </a:stretch>
          </a:blipFill>
        </p:spPr>
      </p:sp>
      <p:sp>
        <p:nvSpPr>
          <p:cNvPr name="Freeform 6" id="6"/>
          <p:cNvSpPr/>
          <p:nvPr/>
        </p:nvSpPr>
        <p:spPr>
          <a:xfrm flipH="false" flipV="false" rot="0">
            <a:off x="3164378" y="2587669"/>
            <a:ext cx="3484814" cy="3484814"/>
          </a:xfrm>
          <a:custGeom>
            <a:avLst/>
            <a:gdLst/>
            <a:ahLst/>
            <a:cxnLst/>
            <a:rect r="r" b="b" t="t" l="l"/>
            <a:pathLst>
              <a:path h="3484814" w="3484814">
                <a:moveTo>
                  <a:pt x="0" y="0"/>
                </a:moveTo>
                <a:lnTo>
                  <a:pt x="3484813" y="0"/>
                </a:lnTo>
                <a:lnTo>
                  <a:pt x="3484813" y="3484813"/>
                </a:lnTo>
                <a:lnTo>
                  <a:pt x="0" y="3484813"/>
                </a:lnTo>
                <a:lnTo>
                  <a:pt x="0" y="0"/>
                </a:lnTo>
                <a:close/>
              </a:path>
            </a:pathLst>
          </a:custGeom>
          <a:blipFill>
            <a:blip r:embed="rId6"/>
            <a:stretch>
              <a:fillRect l="0" t="-30951" r="0" b="-91271"/>
            </a:stretch>
          </a:blipFill>
        </p:spPr>
      </p:sp>
      <p:sp>
        <p:nvSpPr>
          <p:cNvPr name="Freeform 7" id="7"/>
          <p:cNvSpPr/>
          <p:nvPr/>
        </p:nvSpPr>
        <p:spPr>
          <a:xfrm flipH="false" flipV="false" rot="0">
            <a:off x="11402920" y="6122554"/>
            <a:ext cx="3384671" cy="3384671"/>
          </a:xfrm>
          <a:custGeom>
            <a:avLst/>
            <a:gdLst/>
            <a:ahLst/>
            <a:cxnLst/>
            <a:rect r="r" b="b" t="t" l="l"/>
            <a:pathLst>
              <a:path h="3384671" w="3384671">
                <a:moveTo>
                  <a:pt x="0" y="0"/>
                </a:moveTo>
                <a:lnTo>
                  <a:pt x="3384671" y="0"/>
                </a:lnTo>
                <a:lnTo>
                  <a:pt x="3384671" y="3384671"/>
                </a:lnTo>
                <a:lnTo>
                  <a:pt x="0" y="3384671"/>
                </a:lnTo>
                <a:lnTo>
                  <a:pt x="0" y="0"/>
                </a:lnTo>
                <a:close/>
              </a:path>
            </a:pathLst>
          </a:custGeom>
          <a:blipFill>
            <a:blip r:embed="rId7"/>
            <a:stretch>
              <a:fillRect l="0" t="-66496" r="0" b="-55725"/>
            </a:stretch>
          </a:blipFill>
        </p:spPr>
      </p:sp>
      <p:sp>
        <p:nvSpPr>
          <p:cNvPr name="Freeform 8" id="8"/>
          <p:cNvSpPr/>
          <p:nvPr/>
        </p:nvSpPr>
        <p:spPr>
          <a:xfrm flipH="false" flipV="false" rot="0">
            <a:off x="12124113" y="2587669"/>
            <a:ext cx="3384671" cy="3384671"/>
          </a:xfrm>
          <a:custGeom>
            <a:avLst/>
            <a:gdLst/>
            <a:ahLst/>
            <a:cxnLst/>
            <a:rect r="r" b="b" t="t" l="l"/>
            <a:pathLst>
              <a:path h="3384671" w="3384671">
                <a:moveTo>
                  <a:pt x="0" y="0"/>
                </a:moveTo>
                <a:lnTo>
                  <a:pt x="3384672" y="0"/>
                </a:lnTo>
                <a:lnTo>
                  <a:pt x="3384672" y="3384671"/>
                </a:lnTo>
                <a:lnTo>
                  <a:pt x="0" y="3384671"/>
                </a:lnTo>
                <a:lnTo>
                  <a:pt x="0" y="0"/>
                </a:lnTo>
                <a:close/>
              </a:path>
            </a:pathLst>
          </a:custGeom>
          <a:blipFill>
            <a:blip r:embed="rId8"/>
            <a:stretch>
              <a:fillRect l="0" t="-61111" r="0" b="-61111"/>
            </a:stretch>
          </a:blipFill>
        </p:spPr>
      </p:sp>
      <p:sp>
        <p:nvSpPr>
          <p:cNvPr name="TextBox 9" id="9"/>
          <p:cNvSpPr txBox="true"/>
          <p:nvPr/>
        </p:nvSpPr>
        <p:spPr>
          <a:xfrm rot="0">
            <a:off x="2061790" y="376549"/>
            <a:ext cx="14164419"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Alternativas académicas: Educación Superior </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2779571" y="1811528"/>
            <a:ext cx="11884734" cy="8254669"/>
          </a:xfrm>
          <a:custGeom>
            <a:avLst/>
            <a:gdLst/>
            <a:ahLst/>
            <a:cxnLst/>
            <a:rect r="r" b="b" t="t" l="l"/>
            <a:pathLst>
              <a:path h="8254669" w="11884734">
                <a:moveTo>
                  <a:pt x="0" y="0"/>
                </a:moveTo>
                <a:lnTo>
                  <a:pt x="11884734" y="0"/>
                </a:lnTo>
                <a:lnTo>
                  <a:pt x="11884734" y="8254669"/>
                </a:lnTo>
                <a:lnTo>
                  <a:pt x="0" y="8254669"/>
                </a:lnTo>
                <a:lnTo>
                  <a:pt x="0" y="0"/>
                </a:lnTo>
                <a:close/>
              </a:path>
            </a:pathLst>
          </a:custGeom>
          <a:blipFill>
            <a:blip r:embed="rId3"/>
            <a:stretch>
              <a:fillRect l="0" t="0" r="-1601" b="0"/>
            </a:stretch>
          </a:blipFill>
        </p:spPr>
      </p:sp>
      <p:sp>
        <p:nvSpPr>
          <p:cNvPr name="TextBox 4" id="4"/>
          <p:cNvSpPr txBox="true"/>
          <p:nvPr/>
        </p:nvSpPr>
        <p:spPr>
          <a:xfrm rot="0">
            <a:off x="3258456" y="933450"/>
            <a:ext cx="9606807"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Convenios instituciones </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5526129" y="4180459"/>
            <a:ext cx="7235741" cy="1827020"/>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Proyectos </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120407" y="0"/>
            <a:ext cx="8047186" cy="2359992"/>
          </a:xfrm>
          <a:custGeom>
            <a:avLst/>
            <a:gdLst/>
            <a:ahLst/>
            <a:cxnLst/>
            <a:rect r="r" b="b" t="t" l="l"/>
            <a:pathLst>
              <a:path h="2359992" w="8047186">
                <a:moveTo>
                  <a:pt x="0" y="0"/>
                </a:moveTo>
                <a:lnTo>
                  <a:pt x="8047186" y="0"/>
                </a:lnTo>
                <a:lnTo>
                  <a:pt x="8047186" y="2359992"/>
                </a:lnTo>
                <a:lnTo>
                  <a:pt x="0" y="2359992"/>
                </a:lnTo>
                <a:lnTo>
                  <a:pt x="0" y="0"/>
                </a:lnTo>
                <a:close/>
              </a:path>
            </a:pathLst>
          </a:custGeom>
          <a:blipFill>
            <a:blip r:embed="rId3"/>
            <a:stretch>
              <a:fillRect l="0" t="0" r="0" b="0"/>
            </a:stretch>
          </a:blipFill>
        </p:spPr>
      </p:sp>
      <p:sp>
        <p:nvSpPr>
          <p:cNvPr name="TextBox 4" id="4"/>
          <p:cNvSpPr txBox="true"/>
          <p:nvPr/>
        </p:nvSpPr>
        <p:spPr>
          <a:xfrm rot="0">
            <a:off x="242364" y="1960863"/>
            <a:ext cx="18045636" cy="2490342"/>
          </a:xfrm>
          <a:prstGeom prst="rect">
            <a:avLst/>
          </a:prstGeom>
        </p:spPr>
        <p:txBody>
          <a:bodyPr anchor="t" rtlCol="false" tIns="0" lIns="0" bIns="0" rIns="0">
            <a:spAutoFit/>
          </a:bodyPr>
          <a:lstStyle/>
          <a:p>
            <a:pPr algn="l">
              <a:lnSpc>
                <a:spcPts val="5012"/>
              </a:lnSpc>
            </a:pPr>
            <a:r>
              <a:rPr lang="en-US" sz="3580">
                <a:solidFill>
                  <a:srgbClr val="ECE4D9"/>
                </a:solidFill>
                <a:latin typeface="Bree Serif"/>
                <a:ea typeface="Bree Serif"/>
                <a:cs typeface="Bree Serif"/>
                <a:sym typeface="Bree Serif"/>
              </a:rPr>
              <a:t>Proyecto 2025 Adjudicado: </a:t>
            </a:r>
          </a:p>
          <a:p>
            <a:pPr algn="l">
              <a:lnSpc>
                <a:spcPts val="5012"/>
              </a:lnSpc>
            </a:pPr>
            <a:r>
              <a:rPr lang="en-US" sz="3580">
                <a:solidFill>
                  <a:srgbClr val="ECE4D9"/>
                </a:solidFill>
                <a:latin typeface="Bree Serif"/>
                <a:ea typeface="Bree Serif"/>
                <a:cs typeface="Bree Serif"/>
                <a:sym typeface="Bree Serif"/>
              </a:rPr>
              <a:t>"Centro de Difusión y Comunicaciones Institucional para la Reactivación Educativa, Educación valórica y Técnico-Profesional."</a:t>
            </a:r>
          </a:p>
          <a:p>
            <a:pPr algn="l">
              <a:lnSpc>
                <a:spcPts val="5012"/>
              </a:lnSpc>
              <a:spcBef>
                <a:spcPct val="0"/>
              </a:spcBef>
            </a:pPr>
            <a:r>
              <a:rPr lang="en-US" sz="3580">
                <a:solidFill>
                  <a:srgbClr val="ECE4D9"/>
                </a:solidFill>
                <a:latin typeface="Roca One"/>
                <a:ea typeface="Roca One"/>
                <a:cs typeface="Roca One"/>
                <a:sym typeface="Roca One"/>
              </a:rPr>
              <a:t>monto financiamiento aprobado </a:t>
            </a:r>
            <a:r>
              <a:rPr lang="en-US" sz="3580">
                <a:solidFill>
                  <a:srgbClr val="ECE4D9"/>
                </a:solidFill>
                <a:latin typeface="Roca One"/>
                <a:ea typeface="Roca One"/>
                <a:cs typeface="Roca One"/>
                <a:sym typeface="Roca One"/>
              </a:rPr>
              <a:t>: $10.000.000.-</a:t>
            </a:r>
          </a:p>
        </p:txBody>
      </p:sp>
      <p:sp>
        <p:nvSpPr>
          <p:cNvPr name="TextBox 5" id="5"/>
          <p:cNvSpPr txBox="true"/>
          <p:nvPr/>
        </p:nvSpPr>
        <p:spPr>
          <a:xfrm rot="0">
            <a:off x="242364" y="4698910"/>
            <a:ext cx="17016936" cy="2490342"/>
          </a:xfrm>
          <a:prstGeom prst="rect">
            <a:avLst/>
          </a:prstGeom>
        </p:spPr>
        <p:txBody>
          <a:bodyPr anchor="t" rtlCol="false" tIns="0" lIns="0" bIns="0" rIns="0">
            <a:spAutoFit/>
          </a:bodyPr>
          <a:lstStyle/>
          <a:p>
            <a:pPr algn="l">
              <a:lnSpc>
                <a:spcPts val="5012"/>
              </a:lnSpc>
            </a:pPr>
            <a:r>
              <a:rPr lang="en-US" sz="3580">
                <a:solidFill>
                  <a:srgbClr val="ECE4D9"/>
                </a:solidFill>
                <a:latin typeface="Bree Serif"/>
                <a:ea typeface="Bree Serif"/>
                <a:cs typeface="Bree Serif"/>
                <a:sym typeface="Bree Serif"/>
              </a:rPr>
              <a:t>Proyecto 2026: "Renovación y modernización de espacios de aprendizaje integral en biblioteca ICLA"</a:t>
            </a:r>
          </a:p>
          <a:p>
            <a:pPr algn="l">
              <a:lnSpc>
                <a:spcPts val="5012"/>
              </a:lnSpc>
            </a:pPr>
            <a:r>
              <a:rPr lang="en-US" sz="3580">
                <a:solidFill>
                  <a:srgbClr val="ECE4D9"/>
                </a:solidFill>
                <a:latin typeface="Bree Serif"/>
                <a:ea typeface="Bree Serif"/>
                <a:cs typeface="Bree Serif"/>
                <a:sym typeface="Bree Serif"/>
              </a:rPr>
              <a:t>Monto a financiar</a:t>
            </a:r>
            <a:r>
              <a:rPr lang="en-US" sz="3580">
                <a:solidFill>
                  <a:srgbClr val="ECE4D9"/>
                </a:solidFill>
                <a:latin typeface="Bree Serif"/>
                <a:ea typeface="Bree Serif"/>
                <a:cs typeface="Bree Serif"/>
                <a:sym typeface="Bree Serif"/>
              </a:rPr>
              <a:t>: $10.000.000.-</a:t>
            </a:r>
          </a:p>
          <a:p>
            <a:pPr algn="l">
              <a:lnSpc>
                <a:spcPts val="5012"/>
              </a:lnSpc>
              <a:spcBef>
                <a:spcPct val="0"/>
              </a:spcBef>
            </a:pPr>
            <a:r>
              <a:rPr lang="en-US" sz="3580">
                <a:solidFill>
                  <a:srgbClr val="ECE4D9"/>
                </a:solidFill>
                <a:latin typeface="Bree Serif"/>
                <a:ea typeface="Bree Serif"/>
                <a:cs typeface="Bree Serif"/>
                <a:sym typeface="Bree Serif"/>
              </a:rPr>
              <a:t>ESTADO: EN PROCESO DE REVISIÓN </a:t>
            </a:r>
          </a:p>
        </p:txBody>
      </p:sp>
      <p:sp>
        <p:nvSpPr>
          <p:cNvPr name="TextBox 6" id="6"/>
          <p:cNvSpPr txBox="true"/>
          <p:nvPr/>
        </p:nvSpPr>
        <p:spPr>
          <a:xfrm rot="0">
            <a:off x="242364" y="7689485"/>
            <a:ext cx="17016936" cy="2490342"/>
          </a:xfrm>
          <a:prstGeom prst="rect">
            <a:avLst/>
          </a:prstGeom>
        </p:spPr>
        <p:txBody>
          <a:bodyPr anchor="t" rtlCol="false" tIns="0" lIns="0" bIns="0" rIns="0">
            <a:spAutoFit/>
          </a:bodyPr>
          <a:lstStyle/>
          <a:p>
            <a:pPr algn="l">
              <a:lnSpc>
                <a:spcPts val="5012"/>
              </a:lnSpc>
            </a:pPr>
            <a:r>
              <a:rPr lang="en-US" sz="3580">
                <a:solidFill>
                  <a:srgbClr val="ECE4D9"/>
                </a:solidFill>
                <a:latin typeface="Bree Serif"/>
                <a:ea typeface="Bree Serif"/>
                <a:cs typeface="Bree Serif"/>
                <a:sym typeface="Bree Serif"/>
              </a:rPr>
              <a:t> Capacitación </a:t>
            </a:r>
          </a:p>
          <a:p>
            <a:pPr algn="l">
              <a:lnSpc>
                <a:spcPts val="5012"/>
              </a:lnSpc>
            </a:pPr>
            <a:r>
              <a:rPr lang="en-US" sz="3580">
                <a:solidFill>
                  <a:srgbClr val="ECE4D9"/>
                </a:solidFill>
                <a:latin typeface="Bree Serif"/>
                <a:ea typeface="Bree Serif"/>
                <a:cs typeface="Bree Serif"/>
                <a:sym typeface="Bree Serif"/>
              </a:rPr>
              <a:t>Egreso de 3 docentes en academias literarias.</a:t>
            </a:r>
          </a:p>
          <a:p>
            <a:pPr algn="l">
              <a:lnSpc>
                <a:spcPts val="5012"/>
              </a:lnSpc>
            </a:pPr>
            <a:r>
              <a:rPr lang="en-US" sz="3580">
                <a:solidFill>
                  <a:srgbClr val="ECE4D9"/>
                </a:solidFill>
                <a:latin typeface="Bree Serif"/>
                <a:ea typeface="Bree Serif"/>
                <a:cs typeface="Bree Serif"/>
                <a:sym typeface="Bree Serif"/>
              </a:rPr>
              <a:t>Capacitación 3 docentes TP en especialización RRHH y Contabilidad. </a:t>
            </a:r>
          </a:p>
          <a:p>
            <a:pPr algn="l">
              <a:lnSpc>
                <a:spcPts val="5012"/>
              </a:lnSpc>
              <a:spcBef>
                <a:spcPct val="0"/>
              </a:spcBef>
            </a:pPr>
            <a:r>
              <a:rPr lang="en-US" sz="3580">
                <a:solidFill>
                  <a:srgbClr val="ECE4D9"/>
                </a:solidFill>
                <a:latin typeface="Bree Serif"/>
                <a:ea typeface="Bree Serif"/>
                <a:cs typeface="Bree Serif"/>
                <a:sym typeface="Bree Serif"/>
              </a:rPr>
              <a:t> </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86567" y="1743796"/>
            <a:ext cx="8557433" cy="7918445"/>
          </a:xfrm>
          <a:custGeom>
            <a:avLst/>
            <a:gdLst/>
            <a:ahLst/>
            <a:cxnLst/>
            <a:rect r="r" b="b" t="t" l="l"/>
            <a:pathLst>
              <a:path h="7918445" w="8557433">
                <a:moveTo>
                  <a:pt x="0" y="0"/>
                </a:moveTo>
                <a:lnTo>
                  <a:pt x="8557433" y="0"/>
                </a:lnTo>
                <a:lnTo>
                  <a:pt x="8557433" y="7918445"/>
                </a:lnTo>
                <a:lnTo>
                  <a:pt x="0" y="7918445"/>
                </a:lnTo>
                <a:lnTo>
                  <a:pt x="0" y="0"/>
                </a:lnTo>
                <a:close/>
              </a:path>
            </a:pathLst>
          </a:custGeom>
          <a:blipFill>
            <a:blip r:embed="rId3"/>
            <a:stretch>
              <a:fillRect l="0" t="0" r="0" b="0"/>
            </a:stretch>
          </a:blipFill>
        </p:spPr>
      </p:sp>
      <p:sp>
        <p:nvSpPr>
          <p:cNvPr name="Freeform 4" id="4"/>
          <p:cNvSpPr/>
          <p:nvPr/>
        </p:nvSpPr>
        <p:spPr>
          <a:xfrm flipH="false" flipV="false" rot="0">
            <a:off x="9476610" y="3106730"/>
            <a:ext cx="8190766" cy="4869424"/>
          </a:xfrm>
          <a:custGeom>
            <a:avLst/>
            <a:gdLst/>
            <a:ahLst/>
            <a:cxnLst/>
            <a:rect r="r" b="b" t="t" l="l"/>
            <a:pathLst>
              <a:path h="4869424" w="8190766">
                <a:moveTo>
                  <a:pt x="0" y="0"/>
                </a:moveTo>
                <a:lnTo>
                  <a:pt x="8190766" y="0"/>
                </a:lnTo>
                <a:lnTo>
                  <a:pt x="8190766" y="4869424"/>
                </a:lnTo>
                <a:lnTo>
                  <a:pt x="0" y="4869424"/>
                </a:lnTo>
                <a:lnTo>
                  <a:pt x="0" y="0"/>
                </a:lnTo>
                <a:close/>
              </a:path>
            </a:pathLst>
          </a:custGeom>
          <a:blipFill>
            <a:blip r:embed="rId4"/>
            <a:stretch>
              <a:fillRect l="0" t="0" r="0" b="0"/>
            </a:stretch>
          </a:blipFill>
        </p:spPr>
      </p:sp>
      <p:sp>
        <p:nvSpPr>
          <p:cNvPr name="TextBox 5" id="5"/>
          <p:cNvSpPr txBox="true"/>
          <p:nvPr/>
        </p:nvSpPr>
        <p:spPr>
          <a:xfrm rot="0">
            <a:off x="323153" y="322690"/>
            <a:ext cx="16344484"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 Postulación proyecto Equipamiento TP 2025</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473804" y="2798102"/>
            <a:ext cx="4303410" cy="5668414"/>
          </a:xfrm>
          <a:custGeom>
            <a:avLst/>
            <a:gdLst/>
            <a:ahLst/>
            <a:cxnLst/>
            <a:rect r="r" b="b" t="t" l="l"/>
            <a:pathLst>
              <a:path h="5668414" w="4303410">
                <a:moveTo>
                  <a:pt x="0" y="0"/>
                </a:moveTo>
                <a:lnTo>
                  <a:pt x="4303411" y="0"/>
                </a:lnTo>
                <a:lnTo>
                  <a:pt x="4303411" y="5668415"/>
                </a:lnTo>
                <a:lnTo>
                  <a:pt x="0" y="5668415"/>
                </a:lnTo>
                <a:lnTo>
                  <a:pt x="0" y="0"/>
                </a:lnTo>
                <a:close/>
              </a:path>
            </a:pathLst>
          </a:custGeom>
          <a:blipFill>
            <a:blip r:embed="rId3"/>
            <a:stretch>
              <a:fillRect l="0" t="0" r="0" b="0"/>
            </a:stretch>
          </a:blipFill>
        </p:spPr>
      </p:sp>
      <p:sp>
        <p:nvSpPr>
          <p:cNvPr name="Freeform 4" id="4"/>
          <p:cNvSpPr/>
          <p:nvPr/>
        </p:nvSpPr>
        <p:spPr>
          <a:xfrm flipH="false" flipV="false" rot="0">
            <a:off x="5339190" y="2124135"/>
            <a:ext cx="5956838" cy="3222425"/>
          </a:xfrm>
          <a:custGeom>
            <a:avLst/>
            <a:gdLst/>
            <a:ahLst/>
            <a:cxnLst/>
            <a:rect r="r" b="b" t="t" l="l"/>
            <a:pathLst>
              <a:path h="3222425" w="5956838">
                <a:moveTo>
                  <a:pt x="0" y="0"/>
                </a:moveTo>
                <a:lnTo>
                  <a:pt x="5956838" y="0"/>
                </a:lnTo>
                <a:lnTo>
                  <a:pt x="5956838" y="3222425"/>
                </a:lnTo>
                <a:lnTo>
                  <a:pt x="0" y="3222425"/>
                </a:lnTo>
                <a:lnTo>
                  <a:pt x="0" y="0"/>
                </a:lnTo>
                <a:close/>
              </a:path>
            </a:pathLst>
          </a:custGeom>
          <a:blipFill>
            <a:blip r:embed="rId4"/>
            <a:stretch>
              <a:fillRect l="0" t="0" r="0" b="0"/>
            </a:stretch>
          </a:blipFill>
        </p:spPr>
      </p:sp>
      <p:sp>
        <p:nvSpPr>
          <p:cNvPr name="Freeform 5" id="5"/>
          <p:cNvSpPr/>
          <p:nvPr/>
        </p:nvSpPr>
        <p:spPr>
          <a:xfrm flipH="false" flipV="false" rot="0">
            <a:off x="5339190" y="5632310"/>
            <a:ext cx="5956838" cy="3594211"/>
          </a:xfrm>
          <a:custGeom>
            <a:avLst/>
            <a:gdLst/>
            <a:ahLst/>
            <a:cxnLst/>
            <a:rect r="r" b="b" t="t" l="l"/>
            <a:pathLst>
              <a:path h="3594211" w="5956838">
                <a:moveTo>
                  <a:pt x="0" y="0"/>
                </a:moveTo>
                <a:lnTo>
                  <a:pt x="5956838" y="0"/>
                </a:lnTo>
                <a:lnTo>
                  <a:pt x="5956838" y="3594210"/>
                </a:lnTo>
                <a:lnTo>
                  <a:pt x="0" y="3594210"/>
                </a:lnTo>
                <a:lnTo>
                  <a:pt x="0" y="0"/>
                </a:lnTo>
                <a:close/>
              </a:path>
            </a:pathLst>
          </a:custGeom>
          <a:blipFill>
            <a:blip r:embed="rId5"/>
            <a:stretch>
              <a:fillRect l="0" t="0" r="0" b="0"/>
            </a:stretch>
          </a:blipFill>
        </p:spPr>
      </p:sp>
      <p:sp>
        <p:nvSpPr>
          <p:cNvPr name="Freeform 6" id="6"/>
          <p:cNvSpPr/>
          <p:nvPr/>
        </p:nvSpPr>
        <p:spPr>
          <a:xfrm flipH="false" flipV="false" rot="0">
            <a:off x="11858003" y="3432950"/>
            <a:ext cx="5921030" cy="4398719"/>
          </a:xfrm>
          <a:custGeom>
            <a:avLst/>
            <a:gdLst/>
            <a:ahLst/>
            <a:cxnLst/>
            <a:rect r="r" b="b" t="t" l="l"/>
            <a:pathLst>
              <a:path h="4398719" w="5921030">
                <a:moveTo>
                  <a:pt x="0" y="0"/>
                </a:moveTo>
                <a:lnTo>
                  <a:pt x="5921030" y="0"/>
                </a:lnTo>
                <a:lnTo>
                  <a:pt x="5921030" y="4398719"/>
                </a:lnTo>
                <a:lnTo>
                  <a:pt x="0" y="4398719"/>
                </a:lnTo>
                <a:lnTo>
                  <a:pt x="0" y="0"/>
                </a:lnTo>
                <a:close/>
              </a:path>
            </a:pathLst>
          </a:custGeom>
          <a:blipFill>
            <a:blip r:embed="rId6"/>
            <a:stretch>
              <a:fillRect l="0" t="0" r="0" b="0"/>
            </a:stretch>
          </a:blipFill>
        </p:spPr>
      </p:sp>
      <p:sp>
        <p:nvSpPr>
          <p:cNvPr name="TextBox 7" id="7"/>
          <p:cNvSpPr txBox="true"/>
          <p:nvPr/>
        </p:nvSpPr>
        <p:spPr>
          <a:xfrm rot="0">
            <a:off x="592447" y="129921"/>
            <a:ext cx="16344484" cy="1711833"/>
          </a:xfrm>
          <a:prstGeom prst="rect">
            <a:avLst/>
          </a:prstGeom>
        </p:spPr>
        <p:txBody>
          <a:bodyPr anchor="t" rtlCol="false" tIns="0" lIns="0" bIns="0" rIns="0">
            <a:spAutoFit/>
          </a:bodyPr>
          <a:lstStyle/>
          <a:p>
            <a:pPr algn="ctr">
              <a:lnSpc>
                <a:spcPts val="6972"/>
              </a:lnSpc>
            </a:pPr>
            <a:r>
              <a:rPr lang="en-US" sz="4980">
                <a:solidFill>
                  <a:srgbClr val="ECE4D9"/>
                </a:solidFill>
                <a:latin typeface="Roca One"/>
                <a:ea typeface="Roca One"/>
                <a:cs typeface="Roca One"/>
                <a:sym typeface="Roca One"/>
              </a:rPr>
              <a:t> Postulaciones a proyectos 2025</a:t>
            </a:r>
          </a:p>
          <a:p>
            <a:pPr algn="ctr">
              <a:lnSpc>
                <a:spcPts val="6972"/>
              </a:lnSpc>
              <a:spcBef>
                <a:spcPct val="0"/>
              </a:spcBef>
            </a:pPr>
            <a:r>
              <a:rPr lang="en-US" sz="4980">
                <a:solidFill>
                  <a:srgbClr val="ECE4D9"/>
                </a:solidFill>
                <a:latin typeface="Roca One"/>
                <a:ea typeface="Roca One"/>
                <a:cs typeface="Roca One"/>
                <a:sym typeface="Roca One"/>
              </a:rPr>
              <a:t>No adjudicados </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799567" y="3209363"/>
            <a:ext cx="16459733" cy="3325349"/>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Vínculo con la Sociedad Civil </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028700" y="2554243"/>
            <a:ext cx="5864899" cy="5864899"/>
          </a:xfrm>
          <a:custGeom>
            <a:avLst/>
            <a:gdLst/>
            <a:ahLst/>
            <a:cxnLst/>
            <a:rect r="r" b="b" t="t" l="l"/>
            <a:pathLst>
              <a:path h="5864899" w="5864899">
                <a:moveTo>
                  <a:pt x="0" y="0"/>
                </a:moveTo>
                <a:lnTo>
                  <a:pt x="5864899" y="0"/>
                </a:lnTo>
                <a:lnTo>
                  <a:pt x="5864899" y="5864899"/>
                </a:lnTo>
                <a:lnTo>
                  <a:pt x="0" y="5864899"/>
                </a:lnTo>
                <a:lnTo>
                  <a:pt x="0" y="0"/>
                </a:lnTo>
                <a:close/>
              </a:path>
            </a:pathLst>
          </a:custGeom>
          <a:blipFill>
            <a:blip r:embed="rId3"/>
            <a:stretch>
              <a:fillRect l="-2201" t="-22825" r="0" b="-104289"/>
            </a:stretch>
          </a:blipFill>
        </p:spPr>
      </p:sp>
      <p:sp>
        <p:nvSpPr>
          <p:cNvPr name="Freeform 4" id="4"/>
          <p:cNvSpPr/>
          <p:nvPr/>
        </p:nvSpPr>
        <p:spPr>
          <a:xfrm flipH="false" flipV="false" rot="0">
            <a:off x="13089962" y="2694858"/>
            <a:ext cx="4004110" cy="5583669"/>
          </a:xfrm>
          <a:custGeom>
            <a:avLst/>
            <a:gdLst/>
            <a:ahLst/>
            <a:cxnLst/>
            <a:rect r="r" b="b" t="t" l="l"/>
            <a:pathLst>
              <a:path h="5583669" w="4004110">
                <a:moveTo>
                  <a:pt x="0" y="0"/>
                </a:moveTo>
                <a:lnTo>
                  <a:pt x="4004109" y="0"/>
                </a:lnTo>
                <a:lnTo>
                  <a:pt x="4004109" y="5583669"/>
                </a:lnTo>
                <a:lnTo>
                  <a:pt x="0" y="5583669"/>
                </a:lnTo>
                <a:lnTo>
                  <a:pt x="0" y="0"/>
                </a:lnTo>
                <a:close/>
              </a:path>
            </a:pathLst>
          </a:custGeom>
          <a:blipFill>
            <a:blip r:embed="rId4"/>
            <a:stretch>
              <a:fillRect l="-42337" t="-22682" r="0" b="-104143"/>
            </a:stretch>
          </a:blipFill>
        </p:spPr>
      </p:sp>
      <p:sp>
        <p:nvSpPr>
          <p:cNvPr name="Freeform 5" id="5"/>
          <p:cNvSpPr/>
          <p:nvPr/>
        </p:nvSpPr>
        <p:spPr>
          <a:xfrm flipH="false" flipV="false" rot="0">
            <a:off x="7459766" y="1432116"/>
            <a:ext cx="5068220" cy="4054576"/>
          </a:xfrm>
          <a:custGeom>
            <a:avLst/>
            <a:gdLst/>
            <a:ahLst/>
            <a:cxnLst/>
            <a:rect r="r" b="b" t="t" l="l"/>
            <a:pathLst>
              <a:path h="4054576" w="5068220">
                <a:moveTo>
                  <a:pt x="0" y="0"/>
                </a:moveTo>
                <a:lnTo>
                  <a:pt x="5068221" y="0"/>
                </a:lnTo>
                <a:lnTo>
                  <a:pt x="5068221" y="4054577"/>
                </a:lnTo>
                <a:lnTo>
                  <a:pt x="0" y="4054577"/>
                </a:lnTo>
                <a:lnTo>
                  <a:pt x="0" y="0"/>
                </a:lnTo>
                <a:close/>
              </a:path>
            </a:pathLst>
          </a:custGeom>
          <a:blipFill>
            <a:blip r:embed="rId5"/>
            <a:stretch>
              <a:fillRect l="0" t="-48496" r="0" b="-129281"/>
            </a:stretch>
          </a:blipFill>
        </p:spPr>
      </p:sp>
      <p:sp>
        <p:nvSpPr>
          <p:cNvPr name="Freeform 6" id="6"/>
          <p:cNvSpPr/>
          <p:nvPr/>
        </p:nvSpPr>
        <p:spPr>
          <a:xfrm flipH="false" flipV="false" rot="0">
            <a:off x="7459766" y="6102793"/>
            <a:ext cx="4908567" cy="3155507"/>
          </a:xfrm>
          <a:custGeom>
            <a:avLst/>
            <a:gdLst/>
            <a:ahLst/>
            <a:cxnLst/>
            <a:rect r="r" b="b" t="t" l="l"/>
            <a:pathLst>
              <a:path h="3155507" w="4908567">
                <a:moveTo>
                  <a:pt x="0" y="0"/>
                </a:moveTo>
                <a:lnTo>
                  <a:pt x="4908567" y="0"/>
                </a:lnTo>
                <a:lnTo>
                  <a:pt x="4908567" y="3155507"/>
                </a:lnTo>
                <a:lnTo>
                  <a:pt x="0" y="3155507"/>
                </a:lnTo>
                <a:lnTo>
                  <a:pt x="0" y="0"/>
                </a:lnTo>
                <a:close/>
              </a:path>
            </a:pathLst>
          </a:custGeom>
          <a:blipFill>
            <a:blip r:embed="rId6"/>
            <a:stretch>
              <a:fillRect l="0" t="0" r="0" b="0"/>
            </a:stretch>
          </a:blipFill>
        </p:spPr>
      </p:sp>
      <p:sp>
        <p:nvSpPr>
          <p:cNvPr name="TextBox 7" id="7"/>
          <p:cNvSpPr txBox="true"/>
          <p:nvPr/>
        </p:nvSpPr>
        <p:spPr>
          <a:xfrm rot="0">
            <a:off x="4877842" y="376549"/>
            <a:ext cx="8532316"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Programa Quiero Mi Barrio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492280" y="1517785"/>
            <a:ext cx="14934969" cy="8438258"/>
          </a:xfrm>
          <a:custGeom>
            <a:avLst/>
            <a:gdLst/>
            <a:ahLst/>
            <a:cxnLst/>
            <a:rect r="r" b="b" t="t" l="l"/>
            <a:pathLst>
              <a:path h="8438258" w="14934969">
                <a:moveTo>
                  <a:pt x="0" y="0"/>
                </a:moveTo>
                <a:lnTo>
                  <a:pt x="14934969" y="0"/>
                </a:lnTo>
                <a:lnTo>
                  <a:pt x="14934969" y="8438258"/>
                </a:lnTo>
                <a:lnTo>
                  <a:pt x="0" y="8438258"/>
                </a:lnTo>
                <a:lnTo>
                  <a:pt x="0" y="0"/>
                </a:lnTo>
                <a:close/>
              </a:path>
            </a:pathLst>
          </a:custGeom>
          <a:blipFill>
            <a:blip r:embed="rId3"/>
            <a:stretch>
              <a:fillRect l="0" t="0" r="0" b="0"/>
            </a:stretch>
          </a:blipFill>
        </p:spPr>
      </p:sp>
      <p:sp>
        <p:nvSpPr>
          <p:cNvPr name="TextBox 4" id="4"/>
          <p:cNvSpPr txBox="true"/>
          <p:nvPr/>
        </p:nvSpPr>
        <p:spPr>
          <a:xfrm rot="0">
            <a:off x="4312507" y="339610"/>
            <a:ext cx="9405342" cy="995680"/>
          </a:xfrm>
          <a:prstGeom prst="rect">
            <a:avLst/>
          </a:prstGeom>
        </p:spPr>
        <p:txBody>
          <a:bodyPr anchor="t" rtlCol="false" tIns="0" lIns="0" bIns="0" rIns="0">
            <a:spAutoFit/>
          </a:bodyPr>
          <a:lstStyle/>
          <a:p>
            <a:pPr algn="ctr">
              <a:lnSpc>
                <a:spcPts val="8119"/>
              </a:lnSpc>
              <a:spcBef>
                <a:spcPct val="0"/>
              </a:spcBef>
            </a:pPr>
            <a:r>
              <a:rPr lang="en-US" sz="5799">
                <a:solidFill>
                  <a:srgbClr val="ECE4D9"/>
                </a:solidFill>
                <a:latin typeface="Roca One"/>
                <a:ea typeface="Roca One"/>
                <a:cs typeface="Roca One"/>
                <a:sym typeface="Roca One"/>
              </a:rPr>
              <a:t>Organigrama Institucional </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6283369" y="1965021"/>
            <a:ext cx="6451913" cy="6554017"/>
          </a:xfrm>
          <a:custGeom>
            <a:avLst/>
            <a:gdLst/>
            <a:ahLst/>
            <a:cxnLst/>
            <a:rect r="r" b="b" t="t" l="l"/>
            <a:pathLst>
              <a:path h="6554017" w="6451913">
                <a:moveTo>
                  <a:pt x="0" y="0"/>
                </a:moveTo>
                <a:lnTo>
                  <a:pt x="6451913" y="0"/>
                </a:lnTo>
                <a:lnTo>
                  <a:pt x="6451913" y="6554017"/>
                </a:lnTo>
                <a:lnTo>
                  <a:pt x="0" y="6554017"/>
                </a:lnTo>
                <a:lnTo>
                  <a:pt x="0" y="0"/>
                </a:lnTo>
                <a:close/>
              </a:path>
            </a:pathLst>
          </a:custGeom>
          <a:blipFill>
            <a:blip r:embed="rId3"/>
            <a:stretch>
              <a:fillRect l="0" t="-92251" r="0" b="-26508"/>
            </a:stretch>
          </a:blipFill>
        </p:spPr>
      </p:sp>
      <p:sp>
        <p:nvSpPr>
          <p:cNvPr name="Freeform 4" id="4"/>
          <p:cNvSpPr/>
          <p:nvPr/>
        </p:nvSpPr>
        <p:spPr>
          <a:xfrm flipH="false" flipV="false" rot="0">
            <a:off x="1028700" y="1965021"/>
            <a:ext cx="5439420" cy="6554017"/>
          </a:xfrm>
          <a:custGeom>
            <a:avLst/>
            <a:gdLst/>
            <a:ahLst/>
            <a:cxnLst/>
            <a:rect r="r" b="b" t="t" l="l"/>
            <a:pathLst>
              <a:path h="6554017" w="5439420">
                <a:moveTo>
                  <a:pt x="0" y="0"/>
                </a:moveTo>
                <a:lnTo>
                  <a:pt x="5439420" y="0"/>
                </a:lnTo>
                <a:lnTo>
                  <a:pt x="5439420" y="6554017"/>
                </a:lnTo>
                <a:lnTo>
                  <a:pt x="0" y="6554017"/>
                </a:lnTo>
                <a:lnTo>
                  <a:pt x="0" y="0"/>
                </a:lnTo>
                <a:close/>
              </a:path>
            </a:pathLst>
          </a:custGeom>
          <a:blipFill>
            <a:blip r:embed="rId4"/>
            <a:stretch>
              <a:fillRect l="-776" t="-25478" r="0" b="-60383"/>
            </a:stretch>
          </a:blipFill>
        </p:spPr>
      </p:sp>
      <p:sp>
        <p:nvSpPr>
          <p:cNvPr name="Freeform 5" id="5"/>
          <p:cNvSpPr/>
          <p:nvPr/>
        </p:nvSpPr>
        <p:spPr>
          <a:xfrm flipH="false" flipV="false" rot="0">
            <a:off x="12486370" y="1965021"/>
            <a:ext cx="4974871" cy="6554017"/>
          </a:xfrm>
          <a:custGeom>
            <a:avLst/>
            <a:gdLst/>
            <a:ahLst/>
            <a:cxnLst/>
            <a:rect r="r" b="b" t="t" l="l"/>
            <a:pathLst>
              <a:path h="6554017" w="4974871">
                <a:moveTo>
                  <a:pt x="0" y="0"/>
                </a:moveTo>
                <a:lnTo>
                  <a:pt x="4974871" y="0"/>
                </a:lnTo>
                <a:lnTo>
                  <a:pt x="4974871" y="6554017"/>
                </a:lnTo>
                <a:lnTo>
                  <a:pt x="0" y="6554017"/>
                </a:lnTo>
                <a:lnTo>
                  <a:pt x="0" y="0"/>
                </a:lnTo>
                <a:close/>
              </a:path>
            </a:pathLst>
          </a:custGeom>
          <a:blipFill>
            <a:blip r:embed="rId5"/>
            <a:stretch>
              <a:fillRect l="0" t="-18805" r="0" b="-49874"/>
            </a:stretch>
          </a:blipFill>
        </p:spPr>
      </p:sp>
      <p:sp>
        <p:nvSpPr>
          <p:cNvPr name="TextBox 6" id="6"/>
          <p:cNvSpPr txBox="true"/>
          <p:nvPr/>
        </p:nvSpPr>
        <p:spPr>
          <a:xfrm rot="0">
            <a:off x="411063" y="376549"/>
            <a:ext cx="17465873"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Vinculación: Convenio Sociedad de Artesanos Los Andes </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649875" y="2582247"/>
            <a:ext cx="5020754" cy="6402720"/>
          </a:xfrm>
          <a:custGeom>
            <a:avLst/>
            <a:gdLst/>
            <a:ahLst/>
            <a:cxnLst/>
            <a:rect r="r" b="b" t="t" l="l"/>
            <a:pathLst>
              <a:path h="6402720" w="5020754">
                <a:moveTo>
                  <a:pt x="0" y="0"/>
                </a:moveTo>
                <a:lnTo>
                  <a:pt x="5020755" y="0"/>
                </a:lnTo>
                <a:lnTo>
                  <a:pt x="5020755" y="6402720"/>
                </a:lnTo>
                <a:lnTo>
                  <a:pt x="0" y="6402720"/>
                </a:lnTo>
                <a:lnTo>
                  <a:pt x="0" y="0"/>
                </a:lnTo>
                <a:close/>
              </a:path>
            </a:pathLst>
          </a:custGeom>
          <a:blipFill>
            <a:blip r:embed="rId3"/>
            <a:stretch>
              <a:fillRect l="0" t="-36658" r="0" b="-37598"/>
            </a:stretch>
          </a:blipFill>
        </p:spPr>
      </p:sp>
      <p:sp>
        <p:nvSpPr>
          <p:cNvPr name="Freeform 4" id="4"/>
          <p:cNvSpPr/>
          <p:nvPr/>
        </p:nvSpPr>
        <p:spPr>
          <a:xfrm flipH="false" flipV="false" rot="0">
            <a:off x="12482447" y="2582247"/>
            <a:ext cx="5020754" cy="6402720"/>
          </a:xfrm>
          <a:custGeom>
            <a:avLst/>
            <a:gdLst/>
            <a:ahLst/>
            <a:cxnLst/>
            <a:rect r="r" b="b" t="t" l="l"/>
            <a:pathLst>
              <a:path h="6402720" w="5020754">
                <a:moveTo>
                  <a:pt x="0" y="0"/>
                </a:moveTo>
                <a:lnTo>
                  <a:pt x="5020754" y="0"/>
                </a:lnTo>
                <a:lnTo>
                  <a:pt x="5020754" y="6402720"/>
                </a:lnTo>
                <a:lnTo>
                  <a:pt x="0" y="6402720"/>
                </a:lnTo>
                <a:lnTo>
                  <a:pt x="0" y="0"/>
                </a:lnTo>
                <a:close/>
              </a:path>
            </a:pathLst>
          </a:custGeom>
          <a:blipFill>
            <a:blip r:embed="rId4"/>
            <a:stretch>
              <a:fillRect l="0" t="-36658" r="0" b="-37598"/>
            </a:stretch>
          </a:blipFill>
        </p:spPr>
      </p:sp>
      <p:sp>
        <p:nvSpPr>
          <p:cNvPr name="Freeform 5" id="5"/>
          <p:cNvSpPr/>
          <p:nvPr/>
        </p:nvSpPr>
        <p:spPr>
          <a:xfrm flipH="false" flipV="false" rot="0">
            <a:off x="6640162" y="2582247"/>
            <a:ext cx="5007676" cy="6402720"/>
          </a:xfrm>
          <a:custGeom>
            <a:avLst/>
            <a:gdLst/>
            <a:ahLst/>
            <a:cxnLst/>
            <a:rect r="r" b="b" t="t" l="l"/>
            <a:pathLst>
              <a:path h="6402720" w="5007676">
                <a:moveTo>
                  <a:pt x="0" y="0"/>
                </a:moveTo>
                <a:lnTo>
                  <a:pt x="5007676" y="0"/>
                </a:lnTo>
                <a:lnTo>
                  <a:pt x="5007676" y="6402720"/>
                </a:lnTo>
                <a:lnTo>
                  <a:pt x="0" y="6402720"/>
                </a:lnTo>
                <a:lnTo>
                  <a:pt x="0" y="0"/>
                </a:lnTo>
                <a:close/>
              </a:path>
            </a:pathLst>
          </a:custGeom>
          <a:blipFill>
            <a:blip r:embed="rId5"/>
            <a:stretch>
              <a:fillRect l="0" t="-43126" r="0" b="-30677"/>
            </a:stretch>
          </a:blipFill>
        </p:spPr>
      </p:sp>
      <p:sp>
        <p:nvSpPr>
          <p:cNvPr name="TextBox 6" id="6"/>
          <p:cNvSpPr txBox="true"/>
          <p:nvPr/>
        </p:nvSpPr>
        <p:spPr>
          <a:xfrm rot="0">
            <a:off x="4491707" y="376549"/>
            <a:ext cx="9304586"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OMIL: San Esteban/Los Andes </a:t>
            </a:r>
          </a:p>
        </p:txBody>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791579" y="3134174"/>
            <a:ext cx="2860631" cy="3695458"/>
          </a:xfrm>
          <a:custGeom>
            <a:avLst/>
            <a:gdLst/>
            <a:ahLst/>
            <a:cxnLst/>
            <a:rect r="r" b="b" t="t" l="l"/>
            <a:pathLst>
              <a:path h="3695458" w="2860631">
                <a:moveTo>
                  <a:pt x="0" y="0"/>
                </a:moveTo>
                <a:lnTo>
                  <a:pt x="2860631" y="0"/>
                </a:lnTo>
                <a:lnTo>
                  <a:pt x="2860631" y="3695458"/>
                </a:lnTo>
                <a:lnTo>
                  <a:pt x="0" y="3695458"/>
                </a:lnTo>
                <a:lnTo>
                  <a:pt x="0" y="0"/>
                </a:lnTo>
                <a:close/>
              </a:path>
            </a:pathLst>
          </a:custGeom>
          <a:blipFill>
            <a:blip r:embed="rId3"/>
            <a:stretch>
              <a:fillRect l="0" t="-27513" r="0" b="-44507"/>
            </a:stretch>
          </a:blipFill>
        </p:spPr>
      </p:sp>
      <p:sp>
        <p:nvSpPr>
          <p:cNvPr name="Freeform 4" id="4"/>
          <p:cNvSpPr/>
          <p:nvPr/>
        </p:nvSpPr>
        <p:spPr>
          <a:xfrm flipH="false" flipV="false" rot="0">
            <a:off x="4363262" y="3134174"/>
            <a:ext cx="2860631" cy="3695458"/>
          </a:xfrm>
          <a:custGeom>
            <a:avLst/>
            <a:gdLst/>
            <a:ahLst/>
            <a:cxnLst/>
            <a:rect r="r" b="b" t="t" l="l"/>
            <a:pathLst>
              <a:path h="3695458" w="2860631">
                <a:moveTo>
                  <a:pt x="0" y="0"/>
                </a:moveTo>
                <a:lnTo>
                  <a:pt x="2860631" y="0"/>
                </a:lnTo>
                <a:lnTo>
                  <a:pt x="2860631" y="3695458"/>
                </a:lnTo>
                <a:lnTo>
                  <a:pt x="0" y="3695458"/>
                </a:lnTo>
                <a:lnTo>
                  <a:pt x="0" y="0"/>
                </a:lnTo>
                <a:close/>
              </a:path>
            </a:pathLst>
          </a:custGeom>
          <a:blipFill>
            <a:blip r:embed="rId4"/>
            <a:stretch>
              <a:fillRect l="0" t="-27513" r="0" b="-44507"/>
            </a:stretch>
          </a:blipFill>
        </p:spPr>
      </p:sp>
      <p:sp>
        <p:nvSpPr>
          <p:cNvPr name="Freeform 5" id="5"/>
          <p:cNvSpPr/>
          <p:nvPr/>
        </p:nvSpPr>
        <p:spPr>
          <a:xfrm flipH="false" flipV="false" rot="0">
            <a:off x="471553" y="3134174"/>
            <a:ext cx="2860631" cy="3695458"/>
          </a:xfrm>
          <a:custGeom>
            <a:avLst/>
            <a:gdLst/>
            <a:ahLst/>
            <a:cxnLst/>
            <a:rect r="r" b="b" t="t" l="l"/>
            <a:pathLst>
              <a:path h="3695458" w="2860631">
                <a:moveTo>
                  <a:pt x="0" y="0"/>
                </a:moveTo>
                <a:lnTo>
                  <a:pt x="2860631" y="0"/>
                </a:lnTo>
                <a:lnTo>
                  <a:pt x="2860631" y="3695458"/>
                </a:lnTo>
                <a:lnTo>
                  <a:pt x="0" y="3695458"/>
                </a:lnTo>
                <a:lnTo>
                  <a:pt x="0" y="0"/>
                </a:lnTo>
                <a:close/>
              </a:path>
            </a:pathLst>
          </a:custGeom>
          <a:blipFill>
            <a:blip r:embed="rId5"/>
            <a:stretch>
              <a:fillRect l="0" t="-27513" r="0" b="-44507"/>
            </a:stretch>
          </a:blipFill>
        </p:spPr>
      </p:sp>
      <p:sp>
        <p:nvSpPr>
          <p:cNvPr name="Freeform 6" id="6"/>
          <p:cNvSpPr/>
          <p:nvPr/>
        </p:nvSpPr>
        <p:spPr>
          <a:xfrm flipH="false" flipV="false" rot="0">
            <a:off x="11451592" y="3134174"/>
            <a:ext cx="2860631" cy="3695458"/>
          </a:xfrm>
          <a:custGeom>
            <a:avLst/>
            <a:gdLst/>
            <a:ahLst/>
            <a:cxnLst/>
            <a:rect r="r" b="b" t="t" l="l"/>
            <a:pathLst>
              <a:path h="3695458" w="2860631">
                <a:moveTo>
                  <a:pt x="0" y="0"/>
                </a:moveTo>
                <a:lnTo>
                  <a:pt x="2860631" y="0"/>
                </a:lnTo>
                <a:lnTo>
                  <a:pt x="2860631" y="3695458"/>
                </a:lnTo>
                <a:lnTo>
                  <a:pt x="0" y="3695458"/>
                </a:lnTo>
                <a:lnTo>
                  <a:pt x="0" y="0"/>
                </a:lnTo>
                <a:close/>
              </a:path>
            </a:pathLst>
          </a:custGeom>
          <a:blipFill>
            <a:blip r:embed="rId6"/>
            <a:stretch>
              <a:fillRect l="0" t="-27513" r="0" b="-44507"/>
            </a:stretch>
          </a:blipFill>
        </p:spPr>
      </p:sp>
      <p:sp>
        <p:nvSpPr>
          <p:cNvPr name="Freeform 7" id="7"/>
          <p:cNvSpPr/>
          <p:nvPr/>
        </p:nvSpPr>
        <p:spPr>
          <a:xfrm flipH="false" flipV="false" rot="0">
            <a:off x="14883723" y="3134174"/>
            <a:ext cx="2860631" cy="3695458"/>
          </a:xfrm>
          <a:custGeom>
            <a:avLst/>
            <a:gdLst/>
            <a:ahLst/>
            <a:cxnLst/>
            <a:rect r="r" b="b" t="t" l="l"/>
            <a:pathLst>
              <a:path h="3695458" w="2860631">
                <a:moveTo>
                  <a:pt x="0" y="0"/>
                </a:moveTo>
                <a:lnTo>
                  <a:pt x="2860631" y="0"/>
                </a:lnTo>
                <a:lnTo>
                  <a:pt x="2860631" y="3695458"/>
                </a:lnTo>
                <a:lnTo>
                  <a:pt x="0" y="3695458"/>
                </a:lnTo>
                <a:lnTo>
                  <a:pt x="0" y="0"/>
                </a:lnTo>
                <a:close/>
              </a:path>
            </a:pathLst>
          </a:custGeom>
          <a:blipFill>
            <a:blip r:embed="rId7"/>
            <a:stretch>
              <a:fillRect l="0" t="-27513" r="0" b="-44507"/>
            </a:stretch>
          </a:blipFill>
        </p:spPr>
      </p:sp>
      <p:sp>
        <p:nvSpPr>
          <p:cNvPr name="TextBox 8" id="8"/>
          <p:cNvSpPr txBox="true"/>
          <p:nvPr/>
        </p:nvSpPr>
        <p:spPr>
          <a:xfrm rot="0">
            <a:off x="5196557" y="376549"/>
            <a:ext cx="7894886"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Senda / Carabineros /PDI </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105621" y="1879217"/>
            <a:ext cx="6084888" cy="7379083"/>
          </a:xfrm>
          <a:custGeom>
            <a:avLst/>
            <a:gdLst/>
            <a:ahLst/>
            <a:cxnLst/>
            <a:rect r="r" b="b" t="t" l="l"/>
            <a:pathLst>
              <a:path h="7379083" w="6084888">
                <a:moveTo>
                  <a:pt x="0" y="0"/>
                </a:moveTo>
                <a:lnTo>
                  <a:pt x="6084888" y="0"/>
                </a:lnTo>
                <a:lnTo>
                  <a:pt x="6084888" y="7379083"/>
                </a:lnTo>
                <a:lnTo>
                  <a:pt x="0" y="7379083"/>
                </a:lnTo>
                <a:lnTo>
                  <a:pt x="0" y="0"/>
                </a:lnTo>
                <a:close/>
              </a:path>
            </a:pathLst>
          </a:custGeom>
          <a:blipFill>
            <a:blip r:embed="rId3"/>
            <a:stretch>
              <a:fillRect l="0" t="-40291" r="0" b="-42956"/>
            </a:stretch>
          </a:blipFill>
        </p:spPr>
      </p:sp>
      <p:sp>
        <p:nvSpPr>
          <p:cNvPr name="Freeform 4" id="4"/>
          <p:cNvSpPr/>
          <p:nvPr/>
        </p:nvSpPr>
        <p:spPr>
          <a:xfrm flipH="false" flipV="false" rot="0">
            <a:off x="7407372" y="1453958"/>
            <a:ext cx="9201769" cy="5197806"/>
          </a:xfrm>
          <a:custGeom>
            <a:avLst/>
            <a:gdLst/>
            <a:ahLst/>
            <a:cxnLst/>
            <a:rect r="r" b="b" t="t" l="l"/>
            <a:pathLst>
              <a:path h="5197806" w="9201769">
                <a:moveTo>
                  <a:pt x="0" y="0"/>
                </a:moveTo>
                <a:lnTo>
                  <a:pt x="9201769" y="0"/>
                </a:lnTo>
                <a:lnTo>
                  <a:pt x="9201769" y="5197806"/>
                </a:lnTo>
                <a:lnTo>
                  <a:pt x="0" y="5197806"/>
                </a:lnTo>
                <a:lnTo>
                  <a:pt x="0" y="0"/>
                </a:lnTo>
                <a:close/>
              </a:path>
            </a:pathLst>
          </a:custGeom>
          <a:blipFill>
            <a:blip r:embed="rId4"/>
            <a:stretch>
              <a:fillRect l="0" t="0" r="0" b="0"/>
            </a:stretch>
          </a:blipFill>
        </p:spPr>
      </p:sp>
      <p:sp>
        <p:nvSpPr>
          <p:cNvPr name="Freeform 5" id="5"/>
          <p:cNvSpPr/>
          <p:nvPr/>
        </p:nvSpPr>
        <p:spPr>
          <a:xfrm flipH="false" flipV="false" rot="0">
            <a:off x="9351989" y="6851789"/>
            <a:ext cx="6081184" cy="3088855"/>
          </a:xfrm>
          <a:custGeom>
            <a:avLst/>
            <a:gdLst/>
            <a:ahLst/>
            <a:cxnLst/>
            <a:rect r="r" b="b" t="t" l="l"/>
            <a:pathLst>
              <a:path h="3088855" w="6081184">
                <a:moveTo>
                  <a:pt x="0" y="0"/>
                </a:moveTo>
                <a:lnTo>
                  <a:pt x="6081184" y="0"/>
                </a:lnTo>
                <a:lnTo>
                  <a:pt x="6081184" y="3088856"/>
                </a:lnTo>
                <a:lnTo>
                  <a:pt x="0" y="3088856"/>
                </a:lnTo>
                <a:lnTo>
                  <a:pt x="0" y="0"/>
                </a:lnTo>
                <a:close/>
              </a:path>
            </a:pathLst>
          </a:custGeom>
          <a:blipFill>
            <a:blip r:embed="rId5"/>
            <a:stretch>
              <a:fillRect l="0" t="0" r="0" b="0"/>
            </a:stretch>
          </a:blipFill>
        </p:spPr>
      </p:sp>
      <p:sp>
        <p:nvSpPr>
          <p:cNvPr name="TextBox 6" id="6"/>
          <p:cNvSpPr txBox="true"/>
          <p:nvPr/>
        </p:nvSpPr>
        <p:spPr>
          <a:xfrm rot="0">
            <a:off x="3976613" y="376549"/>
            <a:ext cx="10334774"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 Empresas de la zona y convenios </a:t>
            </a:r>
          </a:p>
        </p:txBody>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942538" y="4199042"/>
            <a:ext cx="2860631" cy="3575789"/>
          </a:xfrm>
          <a:custGeom>
            <a:avLst/>
            <a:gdLst/>
            <a:ahLst/>
            <a:cxnLst/>
            <a:rect r="r" b="b" t="t" l="l"/>
            <a:pathLst>
              <a:path h="3575789" w="2860631">
                <a:moveTo>
                  <a:pt x="0" y="0"/>
                </a:moveTo>
                <a:lnTo>
                  <a:pt x="2860632" y="0"/>
                </a:lnTo>
                <a:lnTo>
                  <a:pt x="2860632" y="3575789"/>
                </a:lnTo>
                <a:lnTo>
                  <a:pt x="0" y="3575789"/>
                </a:lnTo>
                <a:lnTo>
                  <a:pt x="0" y="0"/>
                </a:lnTo>
                <a:close/>
              </a:path>
            </a:pathLst>
          </a:custGeom>
          <a:blipFill>
            <a:blip r:embed="rId3"/>
            <a:stretch>
              <a:fillRect l="0" t="-38888" r="0" b="-38888"/>
            </a:stretch>
          </a:blipFill>
        </p:spPr>
      </p:sp>
      <p:sp>
        <p:nvSpPr>
          <p:cNvPr name="Freeform 4" id="4"/>
          <p:cNvSpPr/>
          <p:nvPr/>
        </p:nvSpPr>
        <p:spPr>
          <a:xfrm flipH="false" flipV="false" rot="0">
            <a:off x="10803170" y="1479480"/>
            <a:ext cx="7060219" cy="3971373"/>
          </a:xfrm>
          <a:custGeom>
            <a:avLst/>
            <a:gdLst/>
            <a:ahLst/>
            <a:cxnLst/>
            <a:rect r="r" b="b" t="t" l="l"/>
            <a:pathLst>
              <a:path h="3971373" w="7060219">
                <a:moveTo>
                  <a:pt x="0" y="0"/>
                </a:moveTo>
                <a:lnTo>
                  <a:pt x="7060219" y="0"/>
                </a:lnTo>
                <a:lnTo>
                  <a:pt x="7060219" y="3971373"/>
                </a:lnTo>
                <a:lnTo>
                  <a:pt x="0" y="3971373"/>
                </a:lnTo>
                <a:lnTo>
                  <a:pt x="0" y="0"/>
                </a:lnTo>
                <a:close/>
              </a:path>
            </a:pathLst>
          </a:custGeom>
          <a:blipFill>
            <a:blip r:embed="rId4"/>
            <a:stretch>
              <a:fillRect l="0" t="0" r="0" b="0"/>
            </a:stretch>
          </a:blipFill>
        </p:spPr>
      </p:sp>
      <p:sp>
        <p:nvSpPr>
          <p:cNvPr name="Freeform 5" id="5"/>
          <p:cNvSpPr/>
          <p:nvPr/>
        </p:nvSpPr>
        <p:spPr>
          <a:xfrm flipH="false" flipV="false" rot="0">
            <a:off x="935899" y="5986936"/>
            <a:ext cx="6890519" cy="3875917"/>
          </a:xfrm>
          <a:custGeom>
            <a:avLst/>
            <a:gdLst/>
            <a:ahLst/>
            <a:cxnLst/>
            <a:rect r="r" b="b" t="t" l="l"/>
            <a:pathLst>
              <a:path h="3875917" w="6890519">
                <a:moveTo>
                  <a:pt x="0" y="0"/>
                </a:moveTo>
                <a:lnTo>
                  <a:pt x="6890519" y="0"/>
                </a:lnTo>
                <a:lnTo>
                  <a:pt x="6890519" y="3875917"/>
                </a:lnTo>
                <a:lnTo>
                  <a:pt x="0" y="3875917"/>
                </a:lnTo>
                <a:lnTo>
                  <a:pt x="0" y="0"/>
                </a:lnTo>
                <a:close/>
              </a:path>
            </a:pathLst>
          </a:custGeom>
          <a:blipFill>
            <a:blip r:embed="rId5"/>
            <a:stretch>
              <a:fillRect l="0" t="0" r="0" b="0"/>
            </a:stretch>
          </a:blipFill>
        </p:spPr>
      </p:sp>
      <p:sp>
        <p:nvSpPr>
          <p:cNvPr name="Freeform 6" id="6"/>
          <p:cNvSpPr/>
          <p:nvPr/>
        </p:nvSpPr>
        <p:spPr>
          <a:xfrm flipH="false" flipV="false" rot="0">
            <a:off x="935899" y="1574936"/>
            <a:ext cx="6890519" cy="3875917"/>
          </a:xfrm>
          <a:custGeom>
            <a:avLst/>
            <a:gdLst/>
            <a:ahLst/>
            <a:cxnLst/>
            <a:rect r="r" b="b" t="t" l="l"/>
            <a:pathLst>
              <a:path h="3875917" w="6890519">
                <a:moveTo>
                  <a:pt x="0" y="0"/>
                </a:moveTo>
                <a:lnTo>
                  <a:pt x="6890519" y="0"/>
                </a:lnTo>
                <a:lnTo>
                  <a:pt x="6890519" y="3875917"/>
                </a:lnTo>
                <a:lnTo>
                  <a:pt x="0" y="3875917"/>
                </a:lnTo>
                <a:lnTo>
                  <a:pt x="0" y="0"/>
                </a:lnTo>
                <a:close/>
              </a:path>
            </a:pathLst>
          </a:custGeom>
          <a:blipFill>
            <a:blip r:embed="rId6"/>
            <a:stretch>
              <a:fillRect l="0" t="0" r="0" b="0"/>
            </a:stretch>
          </a:blipFill>
        </p:spPr>
      </p:sp>
      <p:sp>
        <p:nvSpPr>
          <p:cNvPr name="Freeform 7" id="7"/>
          <p:cNvSpPr/>
          <p:nvPr/>
        </p:nvSpPr>
        <p:spPr>
          <a:xfrm flipH="false" flipV="false" rot="0">
            <a:off x="10803170" y="6082508"/>
            <a:ext cx="6720615" cy="3780346"/>
          </a:xfrm>
          <a:custGeom>
            <a:avLst/>
            <a:gdLst/>
            <a:ahLst/>
            <a:cxnLst/>
            <a:rect r="r" b="b" t="t" l="l"/>
            <a:pathLst>
              <a:path h="3780346" w="6720615">
                <a:moveTo>
                  <a:pt x="0" y="0"/>
                </a:moveTo>
                <a:lnTo>
                  <a:pt x="6720614" y="0"/>
                </a:lnTo>
                <a:lnTo>
                  <a:pt x="6720614" y="3780345"/>
                </a:lnTo>
                <a:lnTo>
                  <a:pt x="0" y="3780345"/>
                </a:lnTo>
                <a:lnTo>
                  <a:pt x="0" y="0"/>
                </a:lnTo>
                <a:close/>
              </a:path>
            </a:pathLst>
          </a:custGeom>
          <a:blipFill>
            <a:blip r:embed="rId7"/>
            <a:stretch>
              <a:fillRect l="0" t="0" r="0" b="0"/>
            </a:stretch>
          </a:blipFill>
        </p:spPr>
      </p:sp>
      <p:sp>
        <p:nvSpPr>
          <p:cNvPr name="TextBox 8" id="8"/>
          <p:cNvSpPr txBox="true"/>
          <p:nvPr/>
        </p:nvSpPr>
        <p:spPr>
          <a:xfrm rot="0">
            <a:off x="8740750" y="376549"/>
            <a:ext cx="806500"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SII</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2634109" y="2076290"/>
            <a:ext cx="12475513" cy="4823678"/>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Hitos y logros institucionales 2025</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9373736" y="668507"/>
            <a:ext cx="8705350" cy="8589793"/>
          </a:xfrm>
          <a:custGeom>
            <a:avLst/>
            <a:gdLst/>
            <a:ahLst/>
            <a:cxnLst/>
            <a:rect r="r" b="b" t="t" l="l"/>
            <a:pathLst>
              <a:path h="8589793" w="8705350">
                <a:moveTo>
                  <a:pt x="0" y="0"/>
                </a:moveTo>
                <a:lnTo>
                  <a:pt x="8705350" y="0"/>
                </a:lnTo>
                <a:lnTo>
                  <a:pt x="8705350" y="8589793"/>
                </a:lnTo>
                <a:lnTo>
                  <a:pt x="0" y="8589793"/>
                </a:lnTo>
                <a:lnTo>
                  <a:pt x="0" y="0"/>
                </a:lnTo>
                <a:close/>
              </a:path>
            </a:pathLst>
          </a:custGeom>
          <a:blipFill>
            <a:blip r:embed="rId3"/>
            <a:stretch>
              <a:fillRect l="0" t="0" r="0" b="0"/>
            </a:stretch>
          </a:blipFill>
        </p:spPr>
      </p:sp>
      <p:sp>
        <p:nvSpPr>
          <p:cNvPr name="Freeform 4" id="4"/>
          <p:cNvSpPr/>
          <p:nvPr/>
        </p:nvSpPr>
        <p:spPr>
          <a:xfrm flipH="false" flipV="false" rot="0">
            <a:off x="220677" y="3378832"/>
            <a:ext cx="8730672" cy="3658054"/>
          </a:xfrm>
          <a:custGeom>
            <a:avLst/>
            <a:gdLst/>
            <a:ahLst/>
            <a:cxnLst/>
            <a:rect r="r" b="b" t="t" l="l"/>
            <a:pathLst>
              <a:path h="3658054" w="8730672">
                <a:moveTo>
                  <a:pt x="0" y="0"/>
                </a:moveTo>
                <a:lnTo>
                  <a:pt x="8730672" y="0"/>
                </a:lnTo>
                <a:lnTo>
                  <a:pt x="8730672" y="3658054"/>
                </a:lnTo>
                <a:lnTo>
                  <a:pt x="0" y="3658054"/>
                </a:lnTo>
                <a:lnTo>
                  <a:pt x="0" y="0"/>
                </a:lnTo>
                <a:close/>
              </a:path>
            </a:pathLst>
          </a:custGeom>
          <a:blipFill>
            <a:blip r:embed="rId4"/>
            <a:stretch>
              <a:fillRect l="0" t="-1255" r="0" b="-1255"/>
            </a:stretch>
          </a:blipFill>
        </p:spPr>
      </p:sp>
      <p:sp>
        <p:nvSpPr>
          <p:cNvPr name="TextBox 5" id="5"/>
          <p:cNvSpPr txBox="true"/>
          <p:nvPr/>
        </p:nvSpPr>
        <p:spPr>
          <a:xfrm rot="0">
            <a:off x="220677" y="287507"/>
            <a:ext cx="9459538" cy="1278009"/>
          </a:xfrm>
          <a:prstGeom prst="rect">
            <a:avLst/>
          </a:prstGeom>
        </p:spPr>
        <p:txBody>
          <a:bodyPr anchor="t" rtlCol="false" tIns="0" lIns="0" bIns="0" rIns="0">
            <a:spAutoFit/>
          </a:bodyPr>
          <a:lstStyle/>
          <a:p>
            <a:pPr algn="ctr">
              <a:lnSpc>
                <a:spcPts val="8308"/>
              </a:lnSpc>
            </a:pPr>
            <a:r>
              <a:rPr lang="en-US" sz="5934">
                <a:solidFill>
                  <a:srgbClr val="FFFFFF"/>
                </a:solidFill>
                <a:latin typeface="Wonderful Branding"/>
                <a:ea typeface="Wonderful Branding"/>
                <a:cs typeface="Wonderful Branding"/>
                <a:sym typeface="Wonderful Branding"/>
              </a:rPr>
              <a:t>Reconocimiento:</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90735" y="2678791"/>
            <a:ext cx="4296347" cy="4929419"/>
          </a:xfrm>
          <a:custGeom>
            <a:avLst/>
            <a:gdLst/>
            <a:ahLst/>
            <a:cxnLst/>
            <a:rect r="r" b="b" t="t" l="l"/>
            <a:pathLst>
              <a:path h="4929419" w="4296347">
                <a:moveTo>
                  <a:pt x="0" y="0"/>
                </a:moveTo>
                <a:lnTo>
                  <a:pt x="4296348" y="0"/>
                </a:lnTo>
                <a:lnTo>
                  <a:pt x="4296348" y="4929418"/>
                </a:lnTo>
                <a:lnTo>
                  <a:pt x="0" y="4929418"/>
                </a:lnTo>
                <a:lnTo>
                  <a:pt x="0" y="0"/>
                </a:lnTo>
                <a:close/>
              </a:path>
            </a:pathLst>
          </a:custGeom>
          <a:blipFill>
            <a:blip r:embed="rId3"/>
            <a:stretch>
              <a:fillRect l="0" t="0" r="0" b="0"/>
            </a:stretch>
          </a:blipFill>
        </p:spPr>
      </p:sp>
      <p:sp>
        <p:nvSpPr>
          <p:cNvPr name="Freeform 4" id="4"/>
          <p:cNvSpPr/>
          <p:nvPr/>
        </p:nvSpPr>
        <p:spPr>
          <a:xfrm flipH="false" flipV="false" rot="0">
            <a:off x="5320504" y="4328881"/>
            <a:ext cx="4371234" cy="4929419"/>
          </a:xfrm>
          <a:custGeom>
            <a:avLst/>
            <a:gdLst/>
            <a:ahLst/>
            <a:cxnLst/>
            <a:rect r="r" b="b" t="t" l="l"/>
            <a:pathLst>
              <a:path h="4929419" w="4371234">
                <a:moveTo>
                  <a:pt x="0" y="0"/>
                </a:moveTo>
                <a:lnTo>
                  <a:pt x="4371234" y="0"/>
                </a:lnTo>
                <a:lnTo>
                  <a:pt x="4371234" y="4929419"/>
                </a:lnTo>
                <a:lnTo>
                  <a:pt x="0" y="4929419"/>
                </a:lnTo>
                <a:lnTo>
                  <a:pt x="0" y="0"/>
                </a:lnTo>
                <a:close/>
              </a:path>
            </a:pathLst>
          </a:custGeom>
          <a:blipFill>
            <a:blip r:embed="rId4"/>
            <a:stretch>
              <a:fillRect l="0" t="0" r="0" b="0"/>
            </a:stretch>
          </a:blipFill>
        </p:spPr>
      </p:sp>
      <p:sp>
        <p:nvSpPr>
          <p:cNvPr name="Freeform 5" id="5"/>
          <p:cNvSpPr/>
          <p:nvPr/>
        </p:nvSpPr>
        <p:spPr>
          <a:xfrm flipH="false" flipV="false" rot="0">
            <a:off x="10588357" y="137553"/>
            <a:ext cx="6670943" cy="10149447"/>
          </a:xfrm>
          <a:custGeom>
            <a:avLst/>
            <a:gdLst/>
            <a:ahLst/>
            <a:cxnLst/>
            <a:rect r="r" b="b" t="t" l="l"/>
            <a:pathLst>
              <a:path h="10149447" w="6670943">
                <a:moveTo>
                  <a:pt x="0" y="0"/>
                </a:moveTo>
                <a:lnTo>
                  <a:pt x="6670943" y="0"/>
                </a:lnTo>
                <a:lnTo>
                  <a:pt x="6670943" y="10149447"/>
                </a:lnTo>
                <a:lnTo>
                  <a:pt x="0" y="10149447"/>
                </a:lnTo>
                <a:lnTo>
                  <a:pt x="0" y="0"/>
                </a:lnTo>
                <a:close/>
              </a:path>
            </a:pathLst>
          </a:custGeom>
          <a:blipFill>
            <a:blip r:embed="rId5"/>
            <a:stretch>
              <a:fillRect l="-5348" t="-4518" r="-5177" b="-4518"/>
            </a:stretch>
          </a:blipFill>
        </p:spPr>
      </p:sp>
      <p:sp>
        <p:nvSpPr>
          <p:cNvPr name="TextBox 6" id="6"/>
          <p:cNvSpPr txBox="true"/>
          <p:nvPr/>
        </p:nvSpPr>
        <p:spPr>
          <a:xfrm rot="0">
            <a:off x="590735" y="640169"/>
            <a:ext cx="9459538" cy="1322457"/>
          </a:xfrm>
          <a:prstGeom prst="rect">
            <a:avLst/>
          </a:prstGeom>
        </p:spPr>
        <p:txBody>
          <a:bodyPr anchor="t" rtlCol="false" tIns="0" lIns="0" bIns="0" rIns="0">
            <a:spAutoFit/>
          </a:bodyPr>
          <a:lstStyle/>
          <a:p>
            <a:pPr algn="ctr">
              <a:lnSpc>
                <a:spcPts val="4388"/>
              </a:lnSpc>
            </a:pPr>
            <a:r>
              <a:rPr lang="en-US" sz="3134">
                <a:solidFill>
                  <a:srgbClr val="FFFFFF"/>
                </a:solidFill>
                <a:latin typeface="Wonderful Branding"/>
                <a:ea typeface="Wonderful Branding"/>
                <a:cs typeface="Wonderful Branding"/>
                <a:sym typeface="Wonderful Branding"/>
              </a:rPr>
              <a:t> Plan piloto </a:t>
            </a:r>
          </a:p>
          <a:p>
            <a:pPr algn="ctr">
              <a:lnSpc>
                <a:spcPts val="5228"/>
              </a:lnSpc>
            </a:pPr>
            <a:r>
              <a:rPr lang="en-US" sz="3734">
                <a:solidFill>
                  <a:srgbClr val="FFFFFF"/>
                </a:solidFill>
                <a:latin typeface="Wonderful Branding"/>
                <a:ea typeface="Wonderful Branding"/>
                <a:cs typeface="Wonderful Branding"/>
                <a:sym typeface="Wonderful Branding"/>
              </a:rPr>
              <a:t>Fortalezas del Carácter </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502030" y="1226439"/>
            <a:ext cx="8641970" cy="4488439"/>
          </a:xfrm>
          <a:custGeom>
            <a:avLst/>
            <a:gdLst/>
            <a:ahLst/>
            <a:cxnLst/>
            <a:rect r="r" b="b" t="t" l="l"/>
            <a:pathLst>
              <a:path h="4488439" w="8641970">
                <a:moveTo>
                  <a:pt x="0" y="0"/>
                </a:moveTo>
                <a:lnTo>
                  <a:pt x="8641970" y="0"/>
                </a:lnTo>
                <a:lnTo>
                  <a:pt x="8641970" y="4488439"/>
                </a:lnTo>
                <a:lnTo>
                  <a:pt x="0" y="4488439"/>
                </a:lnTo>
                <a:lnTo>
                  <a:pt x="0" y="0"/>
                </a:lnTo>
                <a:close/>
              </a:path>
            </a:pathLst>
          </a:custGeom>
          <a:blipFill>
            <a:blip r:embed="rId3"/>
            <a:stretch>
              <a:fillRect l="0" t="-132822" r="0" b="-195040"/>
            </a:stretch>
          </a:blipFill>
        </p:spPr>
      </p:sp>
      <p:sp>
        <p:nvSpPr>
          <p:cNvPr name="Freeform 4" id="4"/>
          <p:cNvSpPr/>
          <p:nvPr/>
        </p:nvSpPr>
        <p:spPr>
          <a:xfrm flipH="false" flipV="false" rot="0">
            <a:off x="502030" y="5882271"/>
            <a:ext cx="3837261" cy="3469374"/>
          </a:xfrm>
          <a:custGeom>
            <a:avLst/>
            <a:gdLst/>
            <a:ahLst/>
            <a:cxnLst/>
            <a:rect r="r" b="b" t="t" l="l"/>
            <a:pathLst>
              <a:path h="3469374" w="3837261">
                <a:moveTo>
                  <a:pt x="0" y="0"/>
                </a:moveTo>
                <a:lnTo>
                  <a:pt x="3837261" y="0"/>
                </a:lnTo>
                <a:lnTo>
                  <a:pt x="3837261" y="3469374"/>
                </a:lnTo>
                <a:lnTo>
                  <a:pt x="0" y="3469374"/>
                </a:lnTo>
                <a:lnTo>
                  <a:pt x="0" y="0"/>
                </a:lnTo>
                <a:close/>
              </a:path>
            </a:pathLst>
          </a:custGeom>
          <a:blipFill>
            <a:blip r:embed="rId4"/>
            <a:stretch>
              <a:fillRect l="0" t="0" r="0" b="0"/>
            </a:stretch>
          </a:blipFill>
        </p:spPr>
      </p:sp>
      <p:sp>
        <p:nvSpPr>
          <p:cNvPr name="Freeform 5" id="5"/>
          <p:cNvSpPr/>
          <p:nvPr/>
        </p:nvSpPr>
        <p:spPr>
          <a:xfrm flipH="false" flipV="false" rot="0">
            <a:off x="4543871" y="5886328"/>
            <a:ext cx="4772559" cy="3668110"/>
          </a:xfrm>
          <a:custGeom>
            <a:avLst/>
            <a:gdLst/>
            <a:ahLst/>
            <a:cxnLst/>
            <a:rect r="r" b="b" t="t" l="l"/>
            <a:pathLst>
              <a:path h="3668110" w="4772559">
                <a:moveTo>
                  <a:pt x="0" y="0"/>
                </a:moveTo>
                <a:lnTo>
                  <a:pt x="4772560" y="0"/>
                </a:lnTo>
                <a:lnTo>
                  <a:pt x="4772560" y="3668110"/>
                </a:lnTo>
                <a:lnTo>
                  <a:pt x="0" y="3668110"/>
                </a:lnTo>
                <a:lnTo>
                  <a:pt x="0" y="0"/>
                </a:lnTo>
                <a:close/>
              </a:path>
            </a:pathLst>
          </a:custGeom>
          <a:blipFill>
            <a:blip r:embed="rId5"/>
            <a:stretch>
              <a:fillRect l="0" t="0" r="0" b="0"/>
            </a:stretch>
          </a:blipFill>
        </p:spPr>
      </p:sp>
      <p:sp>
        <p:nvSpPr>
          <p:cNvPr name="TextBox 6" id="6"/>
          <p:cNvSpPr txBox="true"/>
          <p:nvPr/>
        </p:nvSpPr>
        <p:spPr>
          <a:xfrm rot="0">
            <a:off x="1455911" y="224149"/>
            <a:ext cx="15376178" cy="834897"/>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Wonderful Branding"/>
                <a:ea typeface="Wonderful Branding"/>
                <a:cs typeface="Wonderful Branding"/>
                <a:sym typeface="Wonderful Branding"/>
              </a:rPr>
              <a:t>Incorporación a la red de Fundación Irarrázaval </a:t>
            </a:r>
          </a:p>
        </p:txBody>
      </p:sp>
      <p:sp>
        <p:nvSpPr>
          <p:cNvPr name="TextBox 7" id="7"/>
          <p:cNvSpPr txBox="true"/>
          <p:nvPr/>
        </p:nvSpPr>
        <p:spPr>
          <a:xfrm rot="0">
            <a:off x="9521011" y="1566673"/>
            <a:ext cx="8286565" cy="8270746"/>
          </a:xfrm>
          <a:prstGeom prst="rect">
            <a:avLst/>
          </a:prstGeom>
        </p:spPr>
        <p:txBody>
          <a:bodyPr anchor="t" rtlCol="false" tIns="0" lIns="0" bIns="0" rIns="0">
            <a:spAutoFit/>
          </a:bodyPr>
          <a:lstStyle/>
          <a:p>
            <a:pPr algn="l">
              <a:lnSpc>
                <a:spcPts val="3892"/>
              </a:lnSpc>
            </a:pPr>
            <a:r>
              <a:rPr lang="en-US" sz="2780">
                <a:solidFill>
                  <a:srgbClr val="ECE4D9"/>
                </a:solidFill>
                <a:latin typeface="Roca One"/>
                <a:ea typeface="Roca One"/>
                <a:cs typeface="Roca One"/>
                <a:sym typeface="Roca One"/>
              </a:rPr>
              <a:t>*Trabajo en red</a:t>
            </a:r>
          </a:p>
          <a:p>
            <a:pPr algn="l">
              <a:lnSpc>
                <a:spcPts val="3892"/>
              </a:lnSpc>
            </a:pPr>
            <a:r>
              <a:rPr lang="en-US" sz="2780">
                <a:solidFill>
                  <a:srgbClr val="ECE4D9"/>
                </a:solidFill>
                <a:latin typeface="Roca One"/>
                <a:ea typeface="Roca One"/>
                <a:cs typeface="Roca One"/>
                <a:sym typeface="Roca One"/>
              </a:rPr>
              <a:t>1er Concurso literario “Al maestro con cariño”</a:t>
            </a:r>
          </a:p>
          <a:p>
            <a:pPr algn="l">
              <a:lnSpc>
                <a:spcPts val="3892"/>
              </a:lnSpc>
            </a:pPr>
          </a:p>
          <a:p>
            <a:pPr algn="l">
              <a:lnSpc>
                <a:spcPts val="3892"/>
              </a:lnSpc>
            </a:pPr>
            <a:r>
              <a:rPr lang="en-US" sz="2780">
                <a:solidFill>
                  <a:srgbClr val="ECE4D9"/>
                </a:solidFill>
                <a:latin typeface="Roca One"/>
                <a:ea typeface="Roca One"/>
                <a:cs typeface="Roca One"/>
                <a:sym typeface="Roca One"/>
              </a:rPr>
              <a:t>*Capacitaciones: </a:t>
            </a:r>
          </a:p>
          <a:p>
            <a:pPr algn="l">
              <a:lnSpc>
                <a:spcPts val="3892"/>
              </a:lnSpc>
            </a:pPr>
            <a:r>
              <a:rPr lang="en-US" sz="2780">
                <a:solidFill>
                  <a:srgbClr val="ECE4D9"/>
                </a:solidFill>
                <a:latin typeface="Roca One"/>
                <a:ea typeface="Roca One"/>
                <a:cs typeface="Roca One"/>
                <a:sym typeface="Roca One"/>
              </a:rPr>
              <a:t>5 docentes capacitados en Convivencia escolar y especialidades. </a:t>
            </a:r>
          </a:p>
          <a:p>
            <a:pPr algn="l">
              <a:lnSpc>
                <a:spcPts val="3892"/>
              </a:lnSpc>
            </a:pPr>
            <a:r>
              <a:rPr lang="en-US" sz="2780">
                <a:solidFill>
                  <a:srgbClr val="ECE4D9"/>
                </a:solidFill>
                <a:latin typeface="Roca One"/>
                <a:ea typeface="Roca One"/>
                <a:cs typeface="Roca One"/>
                <a:sym typeface="Roca One"/>
              </a:rPr>
              <a:t>3 certificaciones de academias literarias. </a:t>
            </a:r>
          </a:p>
          <a:p>
            <a:pPr algn="l" marL="600215" indent="-300108" lvl="1">
              <a:lnSpc>
                <a:spcPts val="3892"/>
              </a:lnSpc>
              <a:buAutoNum type="arabicPeriod" startAt="1"/>
            </a:pPr>
            <a:r>
              <a:rPr lang="en-US" sz="2780">
                <a:solidFill>
                  <a:srgbClr val="ECE4D9"/>
                </a:solidFill>
                <a:latin typeface="Roca One"/>
                <a:ea typeface="Roca One"/>
                <a:cs typeface="Roca One"/>
                <a:sym typeface="Roca One"/>
              </a:rPr>
              <a:t>Ofertas de capacitación en la actualidad. </a:t>
            </a:r>
          </a:p>
          <a:p>
            <a:pPr algn="l">
              <a:lnSpc>
                <a:spcPts val="3892"/>
              </a:lnSpc>
            </a:pPr>
          </a:p>
          <a:p>
            <a:pPr algn="l">
              <a:lnSpc>
                <a:spcPts val="3892"/>
              </a:lnSpc>
            </a:pPr>
            <a:r>
              <a:rPr lang="en-US" sz="2780">
                <a:solidFill>
                  <a:srgbClr val="ECE4D9"/>
                </a:solidFill>
                <a:latin typeface="Roca One"/>
                <a:ea typeface="Roca One"/>
                <a:cs typeface="Roca One"/>
                <a:sym typeface="Roca One"/>
              </a:rPr>
              <a:t>*Proyectos.</a:t>
            </a:r>
          </a:p>
          <a:p>
            <a:pPr algn="l">
              <a:lnSpc>
                <a:spcPts val="3892"/>
              </a:lnSpc>
            </a:pPr>
            <a:r>
              <a:rPr lang="en-US" sz="2780">
                <a:solidFill>
                  <a:srgbClr val="ECE4D9"/>
                </a:solidFill>
                <a:latin typeface="Roca One"/>
                <a:ea typeface="Roca One"/>
                <a:cs typeface="Roca One"/>
                <a:sym typeface="Roca One"/>
              </a:rPr>
              <a:t>1 Proyecto adjudicado y 2 en evaluación. Centro de difusión, CRA y Conv. Escolar </a:t>
            </a:r>
          </a:p>
          <a:p>
            <a:pPr algn="l">
              <a:lnSpc>
                <a:spcPts val="3892"/>
              </a:lnSpc>
            </a:pPr>
          </a:p>
          <a:p>
            <a:pPr algn="l">
              <a:lnSpc>
                <a:spcPts val="3892"/>
              </a:lnSpc>
            </a:pPr>
            <a:r>
              <a:rPr lang="en-US" sz="2780">
                <a:solidFill>
                  <a:srgbClr val="ECE4D9"/>
                </a:solidFill>
                <a:latin typeface="Roca One"/>
                <a:ea typeface="Roca One"/>
                <a:cs typeface="Roca One"/>
                <a:sym typeface="Roca One"/>
              </a:rPr>
              <a:t>*Beneficios estudiantiles.</a:t>
            </a:r>
          </a:p>
          <a:p>
            <a:pPr algn="l" marL="600215" indent="-300108" lvl="1">
              <a:lnSpc>
                <a:spcPts val="3892"/>
              </a:lnSpc>
              <a:buAutoNum type="arabicPeriod" startAt="1"/>
            </a:pPr>
            <a:r>
              <a:rPr lang="en-US" sz="2780">
                <a:solidFill>
                  <a:srgbClr val="ECE4D9"/>
                </a:solidFill>
                <a:latin typeface="Roca One"/>
                <a:ea typeface="Roca One"/>
                <a:cs typeface="Roca One"/>
                <a:sym typeface="Roca One"/>
              </a:rPr>
              <a:t>Premio excelencia académica .</a:t>
            </a:r>
          </a:p>
          <a:p>
            <a:pPr algn="l">
              <a:lnSpc>
                <a:spcPts val="3892"/>
              </a:lnSpc>
            </a:pPr>
            <a:r>
              <a:rPr lang="en-US" sz="2780">
                <a:solidFill>
                  <a:srgbClr val="ECE4D9"/>
                </a:solidFill>
                <a:latin typeface="Roca One"/>
                <a:ea typeface="Roca One"/>
                <a:cs typeface="Roca One"/>
                <a:sym typeface="Roca One"/>
              </a:rPr>
              <a:t>A Bruno Peralta por un monto de $300.000 pesos.</a:t>
            </a:r>
          </a:p>
          <a:p>
            <a:pPr algn="l">
              <a:lnSpc>
                <a:spcPts val="4172"/>
              </a:lnSpc>
              <a:spcBef>
                <a:spcPct val="0"/>
              </a:spcBef>
            </a:pP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307127" y="2164097"/>
            <a:ext cx="17673746" cy="6727792"/>
          </a:xfrm>
          <a:custGeom>
            <a:avLst/>
            <a:gdLst/>
            <a:ahLst/>
            <a:cxnLst/>
            <a:rect r="r" b="b" t="t" l="l"/>
            <a:pathLst>
              <a:path h="6727792" w="17673746">
                <a:moveTo>
                  <a:pt x="0" y="0"/>
                </a:moveTo>
                <a:lnTo>
                  <a:pt x="17673746" y="0"/>
                </a:lnTo>
                <a:lnTo>
                  <a:pt x="17673746" y="6727792"/>
                </a:lnTo>
                <a:lnTo>
                  <a:pt x="0" y="6727792"/>
                </a:lnTo>
                <a:lnTo>
                  <a:pt x="0" y="0"/>
                </a:lnTo>
                <a:close/>
              </a:path>
            </a:pathLst>
          </a:custGeom>
          <a:blipFill>
            <a:blip r:embed="rId3"/>
            <a:stretch>
              <a:fillRect l="-1441" t="0" r="-1441" b="0"/>
            </a:stretch>
          </a:blipFill>
        </p:spPr>
      </p:sp>
      <p:sp>
        <p:nvSpPr>
          <p:cNvPr name="TextBox 4" id="4"/>
          <p:cNvSpPr txBox="true"/>
          <p:nvPr/>
        </p:nvSpPr>
        <p:spPr>
          <a:xfrm rot="0">
            <a:off x="1455911" y="487426"/>
            <a:ext cx="15376178" cy="834897"/>
          </a:xfrm>
          <a:prstGeom prst="rect">
            <a:avLst/>
          </a:prstGeom>
        </p:spPr>
        <p:txBody>
          <a:bodyPr anchor="t" rtlCol="false" tIns="0" lIns="0" bIns="0" rIns="0">
            <a:spAutoFit/>
          </a:bodyPr>
          <a:lstStyle/>
          <a:p>
            <a:pPr algn="ctr">
              <a:lnSpc>
                <a:spcPts val="5432"/>
              </a:lnSpc>
              <a:spcBef>
                <a:spcPct val="0"/>
              </a:spcBef>
            </a:pPr>
            <a:r>
              <a:rPr lang="en-US" sz="3880">
                <a:solidFill>
                  <a:srgbClr val="ECE4D9"/>
                </a:solidFill>
                <a:latin typeface="Wonderful Branding"/>
                <a:ea typeface="Wonderful Branding"/>
                <a:cs typeface="Wonderful Branding"/>
                <a:sym typeface="Wonderful Branding"/>
              </a:rPr>
              <a:t>Incorporación a la red de Fundación Irarrázaval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graphicFrame>
        <p:nvGraphicFramePr>
          <p:cNvPr name="Table 3" id="3"/>
          <p:cNvGraphicFramePr>
            <a:graphicFrameLocks noGrp="true"/>
          </p:cNvGraphicFramePr>
          <p:nvPr/>
        </p:nvGraphicFramePr>
        <p:xfrm>
          <a:off x="1322519" y="1790309"/>
          <a:ext cx="15936781" cy="7605669"/>
        </p:xfrm>
        <a:graphic>
          <a:graphicData uri="http://schemas.openxmlformats.org/drawingml/2006/table">
            <a:tbl>
              <a:tblPr/>
              <a:tblGrid>
                <a:gridCol w="3984195"/>
                <a:gridCol w="3984195"/>
                <a:gridCol w="3984195"/>
                <a:gridCol w="3984195"/>
              </a:tblGrid>
              <a:tr h="1915590">
                <a:tc>
                  <a:txBody>
                    <a:bodyPr anchor="t" rtlCol="false"/>
                    <a:lstStyle/>
                    <a:p>
                      <a:pPr algn="ctr">
                        <a:lnSpc>
                          <a:spcPts val="5179"/>
                        </a:lnSpc>
                        <a:defRPr/>
                      </a:pPr>
                      <a:r>
                        <a:rPr lang="en-US" sz="3699">
                          <a:solidFill>
                            <a:srgbClr val="FBFAFB"/>
                          </a:solidFill>
                          <a:latin typeface="Bree Serif"/>
                          <a:ea typeface="Bree Serif"/>
                          <a:cs typeface="Bree Serif"/>
                          <a:sym typeface="Bree Serif"/>
                        </a:rPr>
                        <a:t>Equipo Directivo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Convivencia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FFFFF"/>
                          </a:solidFill>
                          <a:latin typeface="Bree Serif"/>
                          <a:ea typeface="Bree Serif"/>
                          <a:cs typeface="Bree Serif"/>
                          <a:sym typeface="Bree Serif"/>
                        </a:rPr>
                        <a:t>Asistentes dela Educación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c>
                  <a:txBody>
                    <a:bodyPr anchor="t" rtlCol="false"/>
                    <a:lstStyle/>
                    <a:p>
                      <a:pPr algn="ctr">
                        <a:lnSpc>
                          <a:spcPts val="5179"/>
                        </a:lnSpc>
                        <a:defRPr/>
                      </a:pPr>
                      <a:r>
                        <a:rPr lang="en-US" sz="3699">
                          <a:solidFill>
                            <a:srgbClr val="FBFAFB"/>
                          </a:solidFill>
                          <a:latin typeface="Bree Serif"/>
                          <a:ea typeface="Bree Serif"/>
                          <a:cs typeface="Bree Serif"/>
                          <a:sym typeface="Bree Serif"/>
                        </a:rPr>
                        <a:t>Profesores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162A32"/>
                    </a:solidFill>
                  </a:tcPr>
                </a:tc>
              </a:tr>
              <a:tr h="1647819">
                <a:tc>
                  <a:txBody>
                    <a:bodyPr anchor="t" rtlCol="false"/>
                    <a:lstStyle/>
                    <a:p>
                      <a:pPr algn="ctr">
                        <a:lnSpc>
                          <a:spcPts val="4479"/>
                        </a:lnSpc>
                        <a:defRPr/>
                      </a:pPr>
                      <a:r>
                        <a:rPr lang="en-US" sz="3199">
                          <a:solidFill>
                            <a:srgbClr val="FBFAFB"/>
                          </a:solidFill>
                          <a:latin typeface="Open Sans 1"/>
                          <a:ea typeface="Open Sans 1"/>
                          <a:cs typeface="Open Sans 1"/>
                          <a:sym typeface="Open Sans 1"/>
                        </a:rPr>
                        <a:t>Director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1 Psicólogo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6 Cargos administrativos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27 </a:t>
                      </a:r>
                      <a:r>
                        <a:rPr lang="en-US" sz="2999">
                          <a:solidFill>
                            <a:srgbClr val="FBFAFB"/>
                          </a:solidFill>
                          <a:latin typeface="Open Sans 1"/>
                          <a:ea typeface="Open Sans 1"/>
                          <a:cs typeface="Open Sans 1"/>
                          <a:sym typeface="Open Sans 1"/>
                        </a:rPr>
                        <a:t>Plan General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r h="1830960">
                <a:tc>
                  <a:txBody>
                    <a:bodyPr anchor="t" rtlCol="false"/>
                    <a:lstStyle/>
                    <a:p>
                      <a:pPr algn="ctr">
                        <a:lnSpc>
                          <a:spcPts val="4479"/>
                        </a:lnSpc>
                        <a:defRPr/>
                      </a:pPr>
                      <a:r>
                        <a:rPr lang="en-US" sz="3199">
                          <a:solidFill>
                            <a:srgbClr val="FBFAFB"/>
                          </a:solidFill>
                          <a:latin typeface="Open Sans 2"/>
                          <a:ea typeface="Open Sans 2"/>
                          <a:cs typeface="Open Sans 2"/>
                          <a:sym typeface="Open Sans 2"/>
                        </a:rPr>
                        <a:t>Jefa de UTP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1 Encargada de convivencia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5 Inspectores</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10 Plan diferenciado TP</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r>
              <a:tr h="2211300">
                <a:tc>
                  <a:txBody>
                    <a:bodyPr anchor="t" rtlCol="false"/>
                    <a:lstStyle/>
                    <a:p>
                      <a:pPr algn="ctr">
                        <a:lnSpc>
                          <a:spcPts val="4479"/>
                        </a:lnSpc>
                        <a:defRPr/>
                      </a:pPr>
                      <a:r>
                        <a:rPr lang="en-US" sz="3199">
                          <a:solidFill>
                            <a:srgbClr val="FBFAFB"/>
                          </a:solidFill>
                          <a:latin typeface="Open Sans 1"/>
                          <a:ea typeface="Open Sans 1"/>
                          <a:cs typeface="Open Sans 1"/>
                          <a:sym typeface="Open Sans 1"/>
                        </a:rPr>
                        <a:t>Inspectora General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c>
                  <a:txBody>
                    <a:bodyPr anchor="t" rtlCol="false"/>
                    <a:lstStyle/>
                    <a:p>
                      <a:pPr algn="ctr">
                        <a:lnSpc>
                          <a:spcPts val="4199"/>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r>
                        <a:rPr lang="en-US" sz="2999">
                          <a:solidFill>
                            <a:srgbClr val="FBFAFB"/>
                          </a:solidFill>
                          <a:latin typeface="Open Sans 1"/>
                          <a:ea typeface="Open Sans 1"/>
                          <a:cs typeface="Open Sans 1"/>
                          <a:sym typeface="Open Sans 1"/>
                        </a:rPr>
                        <a:t>4 Auxiliares </a:t>
                      </a: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527684"/>
                    </a:solidFill>
                  </a:tcPr>
                </a:tc>
                <a:tc>
                  <a:txBody>
                    <a:bodyPr anchor="t" rtlCol="false"/>
                    <a:lstStyle/>
                    <a:p>
                      <a:pPr algn="ctr">
                        <a:lnSpc>
                          <a:spcPts val="4199"/>
                        </a:lnSpc>
                        <a:defRPr/>
                      </a:pPr>
                      <a:endParaRPr lang="en-US" sz="1100"/>
                    </a:p>
                  </a:txBody>
                  <a:tcPr marL="190500" marR="190500" marT="190500" marB="190500" anchor="ctr">
                    <a:lnL cmpd="sng" algn="ctr" cap="flat" w="0">
                      <a:solidFill>
                        <a:srgbClr val="99ACFF"/>
                      </a:solidFill>
                      <a:prstDash val="solid"/>
                      <a:round/>
                      <a:headEnd type="none" w="med" len="med"/>
                      <a:tailEnd type="none" w="med" len="med"/>
                    </a:lnL>
                    <a:lnR cmpd="sng" algn="ctr" cap="flat" w="0">
                      <a:solidFill>
                        <a:srgbClr val="99ACFF"/>
                      </a:solidFill>
                      <a:prstDash val="solid"/>
                      <a:round/>
                      <a:headEnd type="none" w="med" len="med"/>
                      <a:tailEnd type="none" w="med" len="med"/>
                    </a:lnR>
                    <a:lnT cmpd="sng" algn="ctr" cap="flat" w="0">
                      <a:solidFill>
                        <a:srgbClr val="99ACFF"/>
                      </a:solidFill>
                      <a:prstDash val="solid"/>
                      <a:round/>
                      <a:headEnd type="none" w="med" len="med"/>
                      <a:tailEnd type="none" w="med" len="med"/>
                    </a:lnT>
                    <a:lnB cmpd="sng" algn="ctr" cap="flat" w="0">
                      <a:solidFill>
                        <a:srgbClr val="99ACFF"/>
                      </a:solidFill>
                      <a:prstDash val="solid"/>
                      <a:round/>
                      <a:headEnd type="none" w="med" len="med"/>
                      <a:tailEnd type="none" w="med" len="med"/>
                    </a:lnB>
                    <a:solidFill>
                      <a:srgbClr val="3C6370"/>
                    </a:solidFill>
                  </a:tcPr>
                </a:tc>
              </a:tr>
            </a:tbl>
          </a:graphicData>
        </a:graphic>
      </p:graphicFrame>
      <p:sp>
        <p:nvSpPr>
          <p:cNvPr name="TextBox 4" id="4"/>
          <p:cNvSpPr txBox="true"/>
          <p:nvPr/>
        </p:nvSpPr>
        <p:spPr>
          <a:xfrm rot="0">
            <a:off x="6131024" y="702684"/>
            <a:ext cx="5647283" cy="995680"/>
          </a:xfrm>
          <a:prstGeom prst="rect">
            <a:avLst/>
          </a:prstGeom>
        </p:spPr>
        <p:txBody>
          <a:bodyPr anchor="t" rtlCol="false" tIns="0" lIns="0" bIns="0" rIns="0">
            <a:spAutoFit/>
          </a:bodyPr>
          <a:lstStyle/>
          <a:p>
            <a:pPr algn="ctr">
              <a:lnSpc>
                <a:spcPts val="8119"/>
              </a:lnSpc>
              <a:spcBef>
                <a:spcPct val="0"/>
              </a:spcBef>
            </a:pPr>
            <a:r>
              <a:rPr lang="en-US" sz="5799">
                <a:solidFill>
                  <a:srgbClr val="ECE4D9"/>
                </a:solidFill>
                <a:latin typeface="Roca One"/>
                <a:ea typeface="Roca One"/>
                <a:cs typeface="Roca One"/>
                <a:sym typeface="Roca One"/>
              </a:rPr>
              <a:t>FUNCIONARIOS</a:t>
            </a:r>
          </a:p>
        </p:txBody>
      </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68714" y="4125015"/>
            <a:ext cx="4387979" cy="5735729"/>
          </a:xfrm>
          <a:custGeom>
            <a:avLst/>
            <a:gdLst/>
            <a:ahLst/>
            <a:cxnLst/>
            <a:rect r="r" b="b" t="t" l="l"/>
            <a:pathLst>
              <a:path h="5735729" w="4387979">
                <a:moveTo>
                  <a:pt x="0" y="0"/>
                </a:moveTo>
                <a:lnTo>
                  <a:pt x="4387979" y="0"/>
                </a:lnTo>
                <a:lnTo>
                  <a:pt x="4387979" y="5735729"/>
                </a:lnTo>
                <a:lnTo>
                  <a:pt x="0" y="5735729"/>
                </a:lnTo>
                <a:lnTo>
                  <a:pt x="0" y="0"/>
                </a:lnTo>
                <a:close/>
              </a:path>
            </a:pathLst>
          </a:custGeom>
          <a:blipFill>
            <a:blip r:embed="rId3"/>
            <a:stretch>
              <a:fillRect l="0" t="-18553" r="-5452" b="-60720"/>
            </a:stretch>
          </a:blipFill>
        </p:spPr>
      </p:sp>
      <p:sp>
        <p:nvSpPr>
          <p:cNvPr name="Freeform 4" id="4"/>
          <p:cNvSpPr/>
          <p:nvPr/>
        </p:nvSpPr>
        <p:spPr>
          <a:xfrm flipH="false" flipV="false" rot="0">
            <a:off x="4837506" y="4125015"/>
            <a:ext cx="4159031" cy="5735729"/>
          </a:xfrm>
          <a:custGeom>
            <a:avLst/>
            <a:gdLst/>
            <a:ahLst/>
            <a:cxnLst/>
            <a:rect r="r" b="b" t="t" l="l"/>
            <a:pathLst>
              <a:path h="5735729" w="4159031">
                <a:moveTo>
                  <a:pt x="0" y="0"/>
                </a:moveTo>
                <a:lnTo>
                  <a:pt x="4159031" y="0"/>
                </a:lnTo>
                <a:lnTo>
                  <a:pt x="4159031" y="5735729"/>
                </a:lnTo>
                <a:lnTo>
                  <a:pt x="0" y="5735729"/>
                </a:lnTo>
                <a:lnTo>
                  <a:pt x="0" y="0"/>
                </a:lnTo>
                <a:close/>
              </a:path>
            </a:pathLst>
          </a:custGeom>
          <a:blipFill>
            <a:blip r:embed="rId4"/>
            <a:stretch>
              <a:fillRect l="-12203" t="-17860" r="0" b="-62938"/>
            </a:stretch>
          </a:blipFill>
        </p:spPr>
      </p:sp>
      <p:sp>
        <p:nvSpPr>
          <p:cNvPr name="Freeform 5" id="5"/>
          <p:cNvSpPr/>
          <p:nvPr/>
        </p:nvSpPr>
        <p:spPr>
          <a:xfrm flipH="false" flipV="false" rot="0">
            <a:off x="13504877" y="4125015"/>
            <a:ext cx="4427334" cy="5735729"/>
          </a:xfrm>
          <a:custGeom>
            <a:avLst/>
            <a:gdLst/>
            <a:ahLst/>
            <a:cxnLst/>
            <a:rect r="r" b="b" t="t" l="l"/>
            <a:pathLst>
              <a:path h="5735729" w="4427334">
                <a:moveTo>
                  <a:pt x="0" y="0"/>
                </a:moveTo>
                <a:lnTo>
                  <a:pt x="4427334" y="0"/>
                </a:lnTo>
                <a:lnTo>
                  <a:pt x="4427334" y="5735729"/>
                </a:lnTo>
                <a:lnTo>
                  <a:pt x="0" y="5735729"/>
                </a:lnTo>
                <a:lnTo>
                  <a:pt x="0" y="0"/>
                </a:lnTo>
                <a:close/>
              </a:path>
            </a:pathLst>
          </a:custGeom>
          <a:blipFill>
            <a:blip r:embed="rId5"/>
            <a:stretch>
              <a:fillRect l="0" t="-17860" r="-5403" b="-62938"/>
            </a:stretch>
          </a:blipFill>
        </p:spPr>
      </p:sp>
      <p:sp>
        <p:nvSpPr>
          <p:cNvPr name="Freeform 6" id="6"/>
          <p:cNvSpPr/>
          <p:nvPr/>
        </p:nvSpPr>
        <p:spPr>
          <a:xfrm flipH="false" flipV="false" rot="0">
            <a:off x="9144000" y="4125015"/>
            <a:ext cx="4218002" cy="5735729"/>
          </a:xfrm>
          <a:custGeom>
            <a:avLst/>
            <a:gdLst/>
            <a:ahLst/>
            <a:cxnLst/>
            <a:rect r="r" b="b" t="t" l="l"/>
            <a:pathLst>
              <a:path h="5735729" w="4218002">
                <a:moveTo>
                  <a:pt x="0" y="0"/>
                </a:moveTo>
                <a:lnTo>
                  <a:pt x="4218002" y="0"/>
                </a:lnTo>
                <a:lnTo>
                  <a:pt x="4218002" y="5735729"/>
                </a:lnTo>
                <a:lnTo>
                  <a:pt x="0" y="5735729"/>
                </a:lnTo>
                <a:lnTo>
                  <a:pt x="0" y="0"/>
                </a:lnTo>
                <a:close/>
              </a:path>
            </a:pathLst>
          </a:custGeom>
          <a:blipFill>
            <a:blip r:embed="rId6"/>
            <a:stretch>
              <a:fillRect l="0" t="-17860" r="-10634" b="-62938"/>
            </a:stretch>
          </a:blipFill>
        </p:spPr>
      </p:sp>
      <p:sp>
        <p:nvSpPr>
          <p:cNvPr name="TextBox 7" id="7"/>
          <p:cNvSpPr txBox="true"/>
          <p:nvPr/>
        </p:nvSpPr>
        <p:spPr>
          <a:xfrm rot="0">
            <a:off x="-147463" y="135830"/>
            <a:ext cx="18288000" cy="3788917"/>
          </a:xfrm>
          <a:prstGeom prst="rect">
            <a:avLst/>
          </a:prstGeom>
        </p:spPr>
        <p:txBody>
          <a:bodyPr anchor="t" rtlCol="false" tIns="0" lIns="0" bIns="0" rIns="0">
            <a:spAutoFit/>
          </a:bodyPr>
          <a:lstStyle/>
          <a:p>
            <a:pPr algn="ctr">
              <a:lnSpc>
                <a:spcPts val="4312"/>
              </a:lnSpc>
            </a:pPr>
            <a:r>
              <a:rPr lang="en-US" sz="3080">
                <a:solidFill>
                  <a:srgbClr val="ECE4D9"/>
                </a:solidFill>
                <a:latin typeface="Roca One"/>
                <a:ea typeface="Roca One"/>
                <a:cs typeface="Roca One"/>
                <a:sym typeface="Roca One"/>
              </a:rPr>
              <a:t>Plan piloto nacional: NAF SII (Núcleo de apoyo Fiscal)</a:t>
            </a:r>
          </a:p>
          <a:p>
            <a:pPr algn="ctr">
              <a:lnSpc>
                <a:spcPts val="4312"/>
              </a:lnSpc>
            </a:pP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 Certificación de 76 estudiantes de 3ro medio de la especialidad de contabilidad. Para participar en el proceso de apoyo fiscal tributaria.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Fortalecimiento de trayectoria educativa y articulación con el mundo laboral y sociedad civil. </a:t>
            </a:r>
          </a:p>
          <a:p>
            <a:pPr algn="l" marL="664984" indent="-332492" lvl="1">
              <a:lnSpc>
                <a:spcPts val="4312"/>
              </a:lnSpc>
              <a:buAutoNum type="arabicPeriod" startAt="1"/>
            </a:pPr>
            <a:r>
              <a:rPr lang="en-US" sz="3080">
                <a:solidFill>
                  <a:srgbClr val="ECE4D9"/>
                </a:solidFill>
                <a:latin typeface="Roca One"/>
                <a:ea typeface="Roca One"/>
                <a:cs typeface="Roca One"/>
                <a:sym typeface="Roca One"/>
              </a:rPr>
              <a:t>Fortalecimiento del PEI institucional y plan de desarrollo basado en la excelencia TP.</a:t>
            </a:r>
          </a:p>
          <a:p>
            <a:pPr algn="l" marL="664984" indent="-332492" lvl="1">
              <a:lnSpc>
                <a:spcPts val="4312"/>
              </a:lnSpc>
              <a:spcBef>
                <a:spcPct val="0"/>
              </a:spcBef>
              <a:buAutoNum type="arabicPeriod" startAt="1"/>
            </a:pPr>
            <a:r>
              <a:rPr lang="en-US" sz="3080">
                <a:solidFill>
                  <a:srgbClr val="ECE4D9"/>
                </a:solidFill>
                <a:latin typeface="Roca One"/>
                <a:ea typeface="Roca One"/>
                <a:cs typeface="Roca One"/>
                <a:sym typeface="Roca One"/>
              </a:rPr>
              <a:t>Mayores oportunidades y competencias para finalización del proceso educativo TP y titulación. </a:t>
            </a: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254314" y="1905212"/>
            <a:ext cx="4822860" cy="6179914"/>
          </a:xfrm>
          <a:custGeom>
            <a:avLst/>
            <a:gdLst/>
            <a:ahLst/>
            <a:cxnLst/>
            <a:rect r="r" b="b" t="t" l="l"/>
            <a:pathLst>
              <a:path h="6179914" w="4822860">
                <a:moveTo>
                  <a:pt x="0" y="0"/>
                </a:moveTo>
                <a:lnTo>
                  <a:pt x="4822860" y="0"/>
                </a:lnTo>
                <a:lnTo>
                  <a:pt x="4822860" y="6179914"/>
                </a:lnTo>
                <a:lnTo>
                  <a:pt x="0" y="6179914"/>
                </a:lnTo>
                <a:lnTo>
                  <a:pt x="0" y="0"/>
                </a:lnTo>
                <a:close/>
              </a:path>
            </a:pathLst>
          </a:custGeom>
          <a:blipFill>
            <a:blip r:embed="rId3"/>
            <a:stretch>
              <a:fillRect l="0" t="-26922" r="0" b="-46502"/>
            </a:stretch>
          </a:blipFill>
        </p:spPr>
      </p:sp>
      <p:sp>
        <p:nvSpPr>
          <p:cNvPr name="Freeform 4" id="4"/>
          <p:cNvSpPr/>
          <p:nvPr/>
        </p:nvSpPr>
        <p:spPr>
          <a:xfrm flipH="false" flipV="false" rot="0">
            <a:off x="7060635" y="1905212"/>
            <a:ext cx="4902858" cy="6179914"/>
          </a:xfrm>
          <a:custGeom>
            <a:avLst/>
            <a:gdLst/>
            <a:ahLst/>
            <a:cxnLst/>
            <a:rect r="r" b="b" t="t" l="l"/>
            <a:pathLst>
              <a:path h="6179914" w="4902858">
                <a:moveTo>
                  <a:pt x="0" y="0"/>
                </a:moveTo>
                <a:lnTo>
                  <a:pt x="4902858" y="0"/>
                </a:lnTo>
                <a:lnTo>
                  <a:pt x="4902858" y="6179914"/>
                </a:lnTo>
                <a:lnTo>
                  <a:pt x="0" y="6179914"/>
                </a:lnTo>
                <a:lnTo>
                  <a:pt x="0" y="0"/>
                </a:lnTo>
                <a:close/>
              </a:path>
            </a:pathLst>
          </a:custGeom>
          <a:blipFill>
            <a:blip r:embed="rId4"/>
            <a:stretch>
              <a:fillRect l="0" t="-23221" r="0" b="-53078"/>
            </a:stretch>
          </a:blipFill>
        </p:spPr>
      </p:sp>
      <p:sp>
        <p:nvSpPr>
          <p:cNvPr name="Freeform 5" id="5"/>
          <p:cNvSpPr/>
          <p:nvPr/>
        </p:nvSpPr>
        <p:spPr>
          <a:xfrm flipH="false" flipV="false" rot="0">
            <a:off x="12946954" y="1905212"/>
            <a:ext cx="3575789" cy="6179914"/>
          </a:xfrm>
          <a:custGeom>
            <a:avLst/>
            <a:gdLst/>
            <a:ahLst/>
            <a:cxnLst/>
            <a:rect r="r" b="b" t="t" l="l"/>
            <a:pathLst>
              <a:path h="6179914" w="3575789">
                <a:moveTo>
                  <a:pt x="0" y="0"/>
                </a:moveTo>
                <a:lnTo>
                  <a:pt x="3575789" y="0"/>
                </a:lnTo>
                <a:lnTo>
                  <a:pt x="3575789" y="6179914"/>
                </a:lnTo>
                <a:lnTo>
                  <a:pt x="0" y="6179914"/>
                </a:lnTo>
                <a:lnTo>
                  <a:pt x="0" y="0"/>
                </a:lnTo>
                <a:close/>
              </a:path>
            </a:pathLst>
          </a:custGeom>
          <a:blipFill>
            <a:blip r:embed="rId5"/>
            <a:stretch>
              <a:fillRect l="0" t="0" r="0" b="-2864"/>
            </a:stretch>
          </a:blipFill>
        </p:spPr>
      </p:sp>
      <p:sp>
        <p:nvSpPr>
          <p:cNvPr name="TextBox 6" id="6"/>
          <p:cNvSpPr txBox="true"/>
          <p:nvPr/>
        </p:nvSpPr>
        <p:spPr>
          <a:xfrm rot="0">
            <a:off x="301228" y="376549"/>
            <a:ext cx="17685544"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Logros en ciencias: Ganadores concurso Nacional INACH </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028700" y="1636071"/>
            <a:ext cx="5941171" cy="7921561"/>
          </a:xfrm>
          <a:custGeom>
            <a:avLst/>
            <a:gdLst/>
            <a:ahLst/>
            <a:cxnLst/>
            <a:rect r="r" b="b" t="t" l="l"/>
            <a:pathLst>
              <a:path h="7921561" w="5941171">
                <a:moveTo>
                  <a:pt x="0" y="0"/>
                </a:moveTo>
                <a:lnTo>
                  <a:pt x="5941171" y="0"/>
                </a:lnTo>
                <a:lnTo>
                  <a:pt x="5941171" y="7921562"/>
                </a:lnTo>
                <a:lnTo>
                  <a:pt x="0" y="7921562"/>
                </a:lnTo>
                <a:lnTo>
                  <a:pt x="0" y="0"/>
                </a:lnTo>
                <a:close/>
              </a:path>
            </a:pathLst>
          </a:custGeom>
          <a:blipFill>
            <a:blip r:embed="rId3"/>
            <a:stretch>
              <a:fillRect l="0" t="0" r="0" b="0"/>
            </a:stretch>
          </a:blipFill>
        </p:spPr>
      </p:sp>
      <p:sp>
        <p:nvSpPr>
          <p:cNvPr name="Freeform 4" id="4"/>
          <p:cNvSpPr/>
          <p:nvPr/>
        </p:nvSpPr>
        <p:spPr>
          <a:xfrm flipH="false" flipV="false" rot="0">
            <a:off x="6969871" y="1636071"/>
            <a:ext cx="10518747" cy="7889060"/>
          </a:xfrm>
          <a:custGeom>
            <a:avLst/>
            <a:gdLst/>
            <a:ahLst/>
            <a:cxnLst/>
            <a:rect r="r" b="b" t="t" l="l"/>
            <a:pathLst>
              <a:path h="7889060" w="10518747">
                <a:moveTo>
                  <a:pt x="0" y="0"/>
                </a:moveTo>
                <a:lnTo>
                  <a:pt x="10518747" y="0"/>
                </a:lnTo>
                <a:lnTo>
                  <a:pt x="10518747" y="7889061"/>
                </a:lnTo>
                <a:lnTo>
                  <a:pt x="0" y="7889061"/>
                </a:lnTo>
                <a:lnTo>
                  <a:pt x="0" y="0"/>
                </a:lnTo>
                <a:close/>
              </a:path>
            </a:pathLst>
          </a:custGeom>
          <a:blipFill>
            <a:blip r:embed="rId4"/>
            <a:stretch>
              <a:fillRect l="0" t="0" r="0" b="0"/>
            </a:stretch>
          </a:blipFill>
        </p:spPr>
      </p:sp>
      <p:sp>
        <p:nvSpPr>
          <p:cNvPr name="TextBox 5" id="5"/>
          <p:cNvSpPr txBox="true"/>
          <p:nvPr/>
        </p:nvSpPr>
        <p:spPr>
          <a:xfrm rot="0">
            <a:off x="301228" y="376549"/>
            <a:ext cx="17685544"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Logros en ciencias: Ganadores concurso Nacional INACH </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2352566" y="1426046"/>
            <a:ext cx="4906734" cy="2760038"/>
          </a:xfrm>
          <a:custGeom>
            <a:avLst/>
            <a:gdLst/>
            <a:ahLst/>
            <a:cxnLst/>
            <a:rect r="r" b="b" t="t" l="l"/>
            <a:pathLst>
              <a:path h="2760038" w="4906734">
                <a:moveTo>
                  <a:pt x="0" y="0"/>
                </a:moveTo>
                <a:lnTo>
                  <a:pt x="4906734" y="0"/>
                </a:lnTo>
                <a:lnTo>
                  <a:pt x="4906734" y="2760038"/>
                </a:lnTo>
                <a:lnTo>
                  <a:pt x="0" y="2760038"/>
                </a:lnTo>
                <a:lnTo>
                  <a:pt x="0" y="0"/>
                </a:lnTo>
                <a:close/>
              </a:path>
            </a:pathLst>
          </a:custGeom>
          <a:blipFill>
            <a:blip r:embed="rId3"/>
            <a:stretch>
              <a:fillRect l="0" t="-147530" r="0" b="-147530"/>
            </a:stretch>
          </a:blipFill>
        </p:spPr>
      </p:sp>
      <p:sp>
        <p:nvSpPr>
          <p:cNvPr name="Freeform 4" id="4"/>
          <p:cNvSpPr/>
          <p:nvPr/>
        </p:nvSpPr>
        <p:spPr>
          <a:xfrm flipH="false" flipV="false" rot="0">
            <a:off x="12653063" y="4186084"/>
            <a:ext cx="4606237" cy="5757796"/>
          </a:xfrm>
          <a:custGeom>
            <a:avLst/>
            <a:gdLst/>
            <a:ahLst/>
            <a:cxnLst/>
            <a:rect r="r" b="b" t="t" l="l"/>
            <a:pathLst>
              <a:path h="5757796" w="4606237">
                <a:moveTo>
                  <a:pt x="0" y="0"/>
                </a:moveTo>
                <a:lnTo>
                  <a:pt x="4606237" y="0"/>
                </a:lnTo>
                <a:lnTo>
                  <a:pt x="4606237" y="5757796"/>
                </a:lnTo>
                <a:lnTo>
                  <a:pt x="0" y="5757796"/>
                </a:lnTo>
                <a:lnTo>
                  <a:pt x="0" y="0"/>
                </a:lnTo>
                <a:close/>
              </a:path>
            </a:pathLst>
          </a:custGeom>
          <a:blipFill>
            <a:blip r:embed="rId4"/>
            <a:stretch>
              <a:fillRect l="0" t="-43455" r="-11742" b="-55198"/>
            </a:stretch>
          </a:blipFill>
        </p:spPr>
      </p:sp>
      <p:sp>
        <p:nvSpPr>
          <p:cNvPr name="Freeform 5" id="5"/>
          <p:cNvSpPr/>
          <p:nvPr/>
        </p:nvSpPr>
        <p:spPr>
          <a:xfrm flipH="false" flipV="false" rot="0">
            <a:off x="1028700" y="4434299"/>
            <a:ext cx="4407664" cy="5509581"/>
          </a:xfrm>
          <a:custGeom>
            <a:avLst/>
            <a:gdLst/>
            <a:ahLst/>
            <a:cxnLst/>
            <a:rect r="r" b="b" t="t" l="l"/>
            <a:pathLst>
              <a:path h="5509581" w="4407664">
                <a:moveTo>
                  <a:pt x="0" y="0"/>
                </a:moveTo>
                <a:lnTo>
                  <a:pt x="4407664" y="0"/>
                </a:lnTo>
                <a:lnTo>
                  <a:pt x="4407664" y="5509581"/>
                </a:lnTo>
                <a:lnTo>
                  <a:pt x="0" y="5509581"/>
                </a:lnTo>
                <a:lnTo>
                  <a:pt x="0" y="0"/>
                </a:lnTo>
                <a:close/>
              </a:path>
            </a:pathLst>
          </a:custGeom>
          <a:blipFill>
            <a:blip r:embed="rId5"/>
            <a:stretch>
              <a:fillRect l="0" t="-35442" r="0" b="-42335"/>
            </a:stretch>
          </a:blipFill>
        </p:spPr>
      </p:sp>
      <p:sp>
        <p:nvSpPr>
          <p:cNvPr name="Freeform 6" id="6"/>
          <p:cNvSpPr/>
          <p:nvPr/>
        </p:nvSpPr>
        <p:spPr>
          <a:xfrm flipH="false" flipV="false" rot="0">
            <a:off x="1028700" y="1426046"/>
            <a:ext cx="5425151" cy="3051647"/>
          </a:xfrm>
          <a:custGeom>
            <a:avLst/>
            <a:gdLst/>
            <a:ahLst/>
            <a:cxnLst/>
            <a:rect r="r" b="b" t="t" l="l"/>
            <a:pathLst>
              <a:path h="3051647" w="5425151">
                <a:moveTo>
                  <a:pt x="0" y="0"/>
                </a:moveTo>
                <a:lnTo>
                  <a:pt x="5425151" y="0"/>
                </a:lnTo>
                <a:lnTo>
                  <a:pt x="5425151" y="3051647"/>
                </a:lnTo>
                <a:lnTo>
                  <a:pt x="0" y="3051647"/>
                </a:lnTo>
                <a:lnTo>
                  <a:pt x="0" y="0"/>
                </a:lnTo>
                <a:close/>
              </a:path>
            </a:pathLst>
          </a:custGeom>
          <a:blipFill>
            <a:blip r:embed="rId6"/>
            <a:stretch>
              <a:fillRect l="0" t="-141786" r="0" b="-153275"/>
            </a:stretch>
          </a:blipFill>
        </p:spPr>
      </p:sp>
      <p:sp>
        <p:nvSpPr>
          <p:cNvPr name="Freeform 7" id="7"/>
          <p:cNvSpPr/>
          <p:nvPr/>
        </p:nvSpPr>
        <p:spPr>
          <a:xfrm flipH="false" flipV="false" rot="0">
            <a:off x="6257255" y="1425152"/>
            <a:ext cx="6095312" cy="7833148"/>
          </a:xfrm>
          <a:custGeom>
            <a:avLst/>
            <a:gdLst/>
            <a:ahLst/>
            <a:cxnLst/>
            <a:rect r="r" b="b" t="t" l="l"/>
            <a:pathLst>
              <a:path h="7833148" w="6095312">
                <a:moveTo>
                  <a:pt x="0" y="0"/>
                </a:moveTo>
                <a:lnTo>
                  <a:pt x="6095311" y="0"/>
                </a:lnTo>
                <a:lnTo>
                  <a:pt x="6095311" y="7833148"/>
                </a:lnTo>
                <a:lnTo>
                  <a:pt x="0" y="7833148"/>
                </a:lnTo>
                <a:lnTo>
                  <a:pt x="0" y="0"/>
                </a:lnTo>
                <a:close/>
              </a:path>
            </a:pathLst>
          </a:custGeom>
          <a:blipFill>
            <a:blip r:embed="rId7"/>
            <a:stretch>
              <a:fillRect l="0" t="-14248" r="0" b="-58671"/>
            </a:stretch>
          </a:blipFill>
        </p:spPr>
      </p:sp>
      <p:sp>
        <p:nvSpPr>
          <p:cNvPr name="TextBox 8" id="8"/>
          <p:cNvSpPr txBox="true"/>
          <p:nvPr/>
        </p:nvSpPr>
        <p:spPr>
          <a:xfrm rot="0">
            <a:off x="2428875" y="376549"/>
            <a:ext cx="13430250"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Formación 1era Banda de Guerra ICLA 2025</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618315" y="5616091"/>
            <a:ext cx="7835616" cy="4387945"/>
          </a:xfrm>
          <a:custGeom>
            <a:avLst/>
            <a:gdLst/>
            <a:ahLst/>
            <a:cxnLst/>
            <a:rect r="r" b="b" t="t" l="l"/>
            <a:pathLst>
              <a:path h="4387945" w="7835616">
                <a:moveTo>
                  <a:pt x="0" y="0"/>
                </a:moveTo>
                <a:lnTo>
                  <a:pt x="7835616" y="0"/>
                </a:lnTo>
                <a:lnTo>
                  <a:pt x="7835616" y="4387945"/>
                </a:lnTo>
                <a:lnTo>
                  <a:pt x="0" y="4387945"/>
                </a:lnTo>
                <a:lnTo>
                  <a:pt x="0" y="0"/>
                </a:lnTo>
                <a:close/>
              </a:path>
            </a:pathLst>
          </a:custGeom>
          <a:blipFill>
            <a:blip r:embed="rId3"/>
            <a:stretch>
              <a:fillRect l="0" t="0" r="0" b="0"/>
            </a:stretch>
          </a:blipFill>
        </p:spPr>
      </p:sp>
      <p:sp>
        <p:nvSpPr>
          <p:cNvPr name="Freeform 4" id="4"/>
          <p:cNvSpPr/>
          <p:nvPr/>
        </p:nvSpPr>
        <p:spPr>
          <a:xfrm flipH="false" flipV="false" rot="0">
            <a:off x="618315" y="1028700"/>
            <a:ext cx="7885609" cy="4415941"/>
          </a:xfrm>
          <a:custGeom>
            <a:avLst/>
            <a:gdLst/>
            <a:ahLst/>
            <a:cxnLst/>
            <a:rect r="r" b="b" t="t" l="l"/>
            <a:pathLst>
              <a:path h="4415941" w="7885609">
                <a:moveTo>
                  <a:pt x="0" y="0"/>
                </a:moveTo>
                <a:lnTo>
                  <a:pt x="7885610" y="0"/>
                </a:lnTo>
                <a:lnTo>
                  <a:pt x="7885610" y="4415941"/>
                </a:lnTo>
                <a:lnTo>
                  <a:pt x="0" y="4415941"/>
                </a:lnTo>
                <a:lnTo>
                  <a:pt x="0" y="0"/>
                </a:lnTo>
                <a:close/>
              </a:path>
            </a:pathLst>
          </a:custGeom>
          <a:blipFill>
            <a:blip r:embed="rId4"/>
            <a:stretch>
              <a:fillRect l="0" t="0" r="0" b="0"/>
            </a:stretch>
          </a:blipFill>
        </p:spPr>
      </p:sp>
      <p:sp>
        <p:nvSpPr>
          <p:cNvPr name="Freeform 5" id="5"/>
          <p:cNvSpPr/>
          <p:nvPr/>
        </p:nvSpPr>
        <p:spPr>
          <a:xfrm flipH="false" flipV="false" rot="0">
            <a:off x="9436460" y="5736766"/>
            <a:ext cx="8156544" cy="4146596"/>
          </a:xfrm>
          <a:custGeom>
            <a:avLst/>
            <a:gdLst/>
            <a:ahLst/>
            <a:cxnLst/>
            <a:rect r="r" b="b" t="t" l="l"/>
            <a:pathLst>
              <a:path h="4146596" w="8156544">
                <a:moveTo>
                  <a:pt x="0" y="0"/>
                </a:moveTo>
                <a:lnTo>
                  <a:pt x="8156544" y="0"/>
                </a:lnTo>
                <a:lnTo>
                  <a:pt x="8156544" y="4146596"/>
                </a:lnTo>
                <a:lnTo>
                  <a:pt x="0" y="4146596"/>
                </a:lnTo>
                <a:lnTo>
                  <a:pt x="0" y="0"/>
                </a:lnTo>
                <a:close/>
              </a:path>
            </a:pathLst>
          </a:custGeom>
          <a:blipFill>
            <a:blip r:embed="rId5"/>
            <a:stretch>
              <a:fillRect l="0" t="-10187" r="0" b="-9064"/>
            </a:stretch>
          </a:blipFill>
        </p:spPr>
      </p:sp>
      <p:sp>
        <p:nvSpPr>
          <p:cNvPr name="TextBox 6" id="6"/>
          <p:cNvSpPr txBox="true"/>
          <p:nvPr/>
        </p:nvSpPr>
        <p:spPr>
          <a:xfrm rot="0">
            <a:off x="262829" y="309694"/>
            <a:ext cx="17808676" cy="564462"/>
          </a:xfrm>
          <a:prstGeom prst="rect">
            <a:avLst/>
          </a:prstGeom>
        </p:spPr>
        <p:txBody>
          <a:bodyPr anchor="t" rtlCol="false" tIns="0" lIns="0" bIns="0" rIns="0">
            <a:spAutoFit/>
          </a:bodyPr>
          <a:lstStyle/>
          <a:p>
            <a:pPr algn="ctr">
              <a:lnSpc>
                <a:spcPts val="4587"/>
              </a:lnSpc>
              <a:spcBef>
                <a:spcPct val="0"/>
              </a:spcBef>
            </a:pPr>
            <a:r>
              <a:rPr lang="en-US" sz="3277">
                <a:solidFill>
                  <a:srgbClr val="ECE4D9"/>
                </a:solidFill>
                <a:latin typeface="Roca One"/>
                <a:ea typeface="Roca One"/>
                <a:cs typeface="Roca One"/>
                <a:sym typeface="Roca One"/>
              </a:rPr>
              <a:t>Banco Chile: Programa Educación para Chile y compromiso TP. 3RA versión nacional 2025 </a:t>
            </a:r>
          </a:p>
        </p:txBody>
      </p:sp>
      <p:sp>
        <p:nvSpPr>
          <p:cNvPr name="TextBox 7" id="7"/>
          <p:cNvSpPr txBox="true"/>
          <p:nvPr/>
        </p:nvSpPr>
        <p:spPr>
          <a:xfrm rot="0">
            <a:off x="8935174" y="1167492"/>
            <a:ext cx="8324126" cy="4348986"/>
          </a:xfrm>
          <a:prstGeom prst="rect">
            <a:avLst/>
          </a:prstGeom>
        </p:spPr>
        <p:txBody>
          <a:bodyPr anchor="t" rtlCol="false" tIns="0" lIns="0" bIns="0" rIns="0">
            <a:spAutoFit/>
          </a:bodyPr>
          <a:lstStyle/>
          <a:p>
            <a:pPr algn="just">
              <a:lnSpc>
                <a:spcPts val="3892"/>
              </a:lnSpc>
            </a:pPr>
            <a:r>
              <a:rPr lang="en-US" sz="2780">
                <a:solidFill>
                  <a:srgbClr val="ECE4D9"/>
                </a:solidFill>
                <a:latin typeface="Roca One"/>
                <a:ea typeface="Roca One"/>
                <a:cs typeface="Roca One"/>
                <a:sym typeface="Roca One"/>
              </a:rPr>
              <a:t> 1. Certificación de 40 estudiantes de Conectividad y Redes por intermedio de DUOC UC: "IA Generativa para Fortalecer el Pensamiento Lógico</a:t>
            </a:r>
          </a:p>
          <a:p>
            <a:pPr algn="just">
              <a:lnSpc>
                <a:spcPts val="3892"/>
              </a:lnSpc>
            </a:pPr>
            <a:r>
              <a:rPr lang="en-US" sz="2780">
                <a:solidFill>
                  <a:srgbClr val="ECE4D9"/>
                </a:solidFill>
                <a:latin typeface="Roca One"/>
                <a:ea typeface="Roca One"/>
                <a:cs typeface="Roca One"/>
                <a:sym typeface="Roca One"/>
              </a:rPr>
              <a:t>Matemático”</a:t>
            </a:r>
          </a:p>
          <a:p>
            <a:pPr algn="just" marL="600215" indent="-300108" lvl="1">
              <a:lnSpc>
                <a:spcPts val="3892"/>
              </a:lnSpc>
              <a:buAutoNum type="arabicPeriod" startAt="1"/>
            </a:pPr>
            <a:r>
              <a:rPr lang="en-US" sz="2780">
                <a:solidFill>
                  <a:srgbClr val="ECE4D9"/>
                </a:solidFill>
                <a:latin typeface="Roca One"/>
                <a:ea typeface="Roca One"/>
                <a:cs typeface="Roca One"/>
                <a:sym typeface="Roca One"/>
              </a:rPr>
              <a:t>Certificación y articulación con Educación superior, según requerimiento EID. </a:t>
            </a:r>
          </a:p>
          <a:p>
            <a:pPr algn="just" marL="600215" indent="-300108" lvl="1">
              <a:lnSpc>
                <a:spcPts val="3892"/>
              </a:lnSpc>
              <a:spcBef>
                <a:spcPct val="0"/>
              </a:spcBef>
              <a:buAutoNum type="arabicPeriod" startAt="1"/>
            </a:pPr>
            <a:r>
              <a:rPr lang="en-US" sz="2780">
                <a:solidFill>
                  <a:srgbClr val="ECE4D9"/>
                </a:solidFill>
                <a:latin typeface="Roca One"/>
                <a:ea typeface="Roca One"/>
                <a:cs typeface="Roca One"/>
                <a:sym typeface="Roca One"/>
              </a:rPr>
              <a:t>Fortalecimiento en formación y herramientas que apuntan a la finalización de proceso mediante la titulación. </a:t>
            </a: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0" y="2744052"/>
            <a:ext cx="5911830" cy="7542948"/>
          </a:xfrm>
          <a:custGeom>
            <a:avLst/>
            <a:gdLst/>
            <a:ahLst/>
            <a:cxnLst/>
            <a:rect r="r" b="b" t="t" l="l"/>
            <a:pathLst>
              <a:path h="7542948" w="5911830">
                <a:moveTo>
                  <a:pt x="0" y="0"/>
                </a:moveTo>
                <a:lnTo>
                  <a:pt x="5911830" y="0"/>
                </a:lnTo>
                <a:lnTo>
                  <a:pt x="5911830" y="7542948"/>
                </a:lnTo>
                <a:lnTo>
                  <a:pt x="0" y="7542948"/>
                </a:lnTo>
                <a:lnTo>
                  <a:pt x="0" y="0"/>
                </a:lnTo>
                <a:close/>
              </a:path>
            </a:pathLst>
          </a:custGeom>
          <a:blipFill>
            <a:blip r:embed="rId3"/>
            <a:stretch>
              <a:fillRect l="0" t="-38099" r="0" b="-36068"/>
            </a:stretch>
          </a:blipFill>
        </p:spPr>
      </p:sp>
      <p:sp>
        <p:nvSpPr>
          <p:cNvPr name="Freeform 4" id="4"/>
          <p:cNvSpPr/>
          <p:nvPr/>
        </p:nvSpPr>
        <p:spPr>
          <a:xfrm flipH="false" flipV="false" rot="0">
            <a:off x="5911830" y="2744052"/>
            <a:ext cx="6868900" cy="6000604"/>
          </a:xfrm>
          <a:custGeom>
            <a:avLst/>
            <a:gdLst/>
            <a:ahLst/>
            <a:cxnLst/>
            <a:rect r="r" b="b" t="t" l="l"/>
            <a:pathLst>
              <a:path h="6000604" w="6868900">
                <a:moveTo>
                  <a:pt x="0" y="0"/>
                </a:moveTo>
                <a:lnTo>
                  <a:pt x="6868900" y="0"/>
                </a:lnTo>
                <a:lnTo>
                  <a:pt x="6868900" y="6000604"/>
                </a:lnTo>
                <a:lnTo>
                  <a:pt x="0" y="6000604"/>
                </a:lnTo>
                <a:lnTo>
                  <a:pt x="0" y="0"/>
                </a:lnTo>
                <a:close/>
              </a:path>
            </a:pathLst>
          </a:custGeom>
          <a:blipFill>
            <a:blip r:embed="rId4"/>
            <a:stretch>
              <a:fillRect l="0" t="0" r="-3844" b="0"/>
            </a:stretch>
          </a:blipFill>
        </p:spPr>
      </p:sp>
      <p:sp>
        <p:nvSpPr>
          <p:cNvPr name="Freeform 5" id="5"/>
          <p:cNvSpPr/>
          <p:nvPr/>
        </p:nvSpPr>
        <p:spPr>
          <a:xfrm flipH="false" flipV="false" rot="0">
            <a:off x="10767333" y="4223462"/>
            <a:ext cx="7520667" cy="6063538"/>
          </a:xfrm>
          <a:custGeom>
            <a:avLst/>
            <a:gdLst/>
            <a:ahLst/>
            <a:cxnLst/>
            <a:rect r="r" b="b" t="t" l="l"/>
            <a:pathLst>
              <a:path h="6063538" w="7520667">
                <a:moveTo>
                  <a:pt x="0" y="0"/>
                </a:moveTo>
                <a:lnTo>
                  <a:pt x="7520667" y="0"/>
                </a:lnTo>
                <a:lnTo>
                  <a:pt x="7520667" y="6063538"/>
                </a:lnTo>
                <a:lnTo>
                  <a:pt x="0" y="6063538"/>
                </a:lnTo>
                <a:lnTo>
                  <a:pt x="0" y="0"/>
                </a:lnTo>
                <a:close/>
              </a:path>
            </a:pathLst>
          </a:custGeom>
          <a:blipFill>
            <a:blip r:embed="rId5"/>
            <a:stretch>
              <a:fillRect l="0" t="0" r="0" b="0"/>
            </a:stretch>
          </a:blipFill>
        </p:spPr>
      </p:sp>
      <p:sp>
        <p:nvSpPr>
          <p:cNvPr name="TextBox 6" id="6"/>
          <p:cNvSpPr txBox="true"/>
          <p:nvPr/>
        </p:nvSpPr>
        <p:spPr>
          <a:xfrm rot="0">
            <a:off x="502099" y="127345"/>
            <a:ext cx="17095296" cy="3197732"/>
          </a:xfrm>
          <a:prstGeom prst="rect">
            <a:avLst/>
          </a:prstGeom>
        </p:spPr>
        <p:txBody>
          <a:bodyPr anchor="t" rtlCol="false" tIns="0" lIns="0" bIns="0" rIns="0">
            <a:spAutoFit/>
          </a:bodyPr>
          <a:lstStyle/>
          <a:p>
            <a:pPr algn="ctr">
              <a:lnSpc>
                <a:spcPts val="4592"/>
              </a:lnSpc>
            </a:pPr>
            <a:r>
              <a:rPr lang="en-US" sz="3280">
                <a:solidFill>
                  <a:srgbClr val="ECE4D9"/>
                </a:solidFill>
                <a:latin typeface="Roca One"/>
                <a:ea typeface="Roca One"/>
                <a:cs typeface="Roca One"/>
                <a:sym typeface="Roca One"/>
              </a:rPr>
              <a:t> Operación Renta 2025:</a:t>
            </a:r>
          </a:p>
          <a:p>
            <a:pPr algn="just" marL="708163" indent="-354081" lvl="1">
              <a:lnSpc>
                <a:spcPts val="4592"/>
              </a:lnSpc>
              <a:buAutoNum type="arabicPeriod" startAt="1"/>
            </a:pPr>
            <a:r>
              <a:rPr lang="en-US" sz="3280">
                <a:solidFill>
                  <a:srgbClr val="ECE4D9"/>
                </a:solidFill>
                <a:latin typeface="Roca One"/>
                <a:ea typeface="Roca One"/>
                <a:cs typeface="Roca One"/>
                <a:sym typeface="Roca One"/>
              </a:rPr>
              <a:t>Participación de 95% de los estudiantes de la especialidad de Contabilidad. </a:t>
            </a:r>
          </a:p>
          <a:p>
            <a:pPr algn="just" marL="708163" indent="-354081" lvl="1">
              <a:lnSpc>
                <a:spcPts val="4592"/>
              </a:lnSpc>
              <a:buAutoNum type="arabicPeriod" startAt="1"/>
            </a:pPr>
            <a:r>
              <a:rPr lang="en-US" sz="3280">
                <a:solidFill>
                  <a:srgbClr val="ECE4D9"/>
                </a:solidFill>
                <a:latin typeface="Roca One"/>
                <a:ea typeface="Roca One"/>
                <a:cs typeface="Roca One"/>
                <a:sym typeface="Roca One"/>
              </a:rPr>
              <a:t> Atención de más de mil contribuyentes de 2da. categoría.</a:t>
            </a:r>
          </a:p>
          <a:p>
            <a:pPr algn="just" marL="708163" indent="-354081" lvl="1">
              <a:lnSpc>
                <a:spcPts val="4592"/>
              </a:lnSpc>
              <a:buAutoNum type="arabicPeriod" startAt="1"/>
            </a:pPr>
            <a:r>
              <a:rPr lang="en-US" sz="3280">
                <a:solidFill>
                  <a:srgbClr val="ECE4D9"/>
                </a:solidFill>
                <a:latin typeface="Roca One"/>
                <a:ea typeface="Roca One"/>
                <a:cs typeface="Roca One"/>
                <a:sym typeface="Roca One"/>
              </a:rPr>
              <a:t> Fortalecimiento EID articulación con sociedad y apoyo a la comunidad. </a:t>
            </a:r>
          </a:p>
          <a:p>
            <a:pPr algn="just">
              <a:lnSpc>
                <a:spcPts val="7252"/>
              </a:lnSpc>
              <a:spcBef>
                <a:spcPct val="0"/>
              </a:spcBef>
            </a:pPr>
            <a:r>
              <a:rPr lang="en-US" sz="5180">
                <a:solidFill>
                  <a:srgbClr val="ECE4D9"/>
                </a:solidFill>
                <a:latin typeface="Roca One"/>
                <a:ea typeface="Roca One"/>
                <a:cs typeface="Roca One"/>
                <a:sym typeface="Roca One"/>
              </a:rPr>
              <a:t> </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743687" y="1477946"/>
            <a:ext cx="5284762" cy="3894435"/>
          </a:xfrm>
          <a:custGeom>
            <a:avLst/>
            <a:gdLst/>
            <a:ahLst/>
            <a:cxnLst/>
            <a:rect r="r" b="b" t="t" l="l"/>
            <a:pathLst>
              <a:path h="3894435" w="5284762">
                <a:moveTo>
                  <a:pt x="0" y="0"/>
                </a:moveTo>
                <a:lnTo>
                  <a:pt x="5284762" y="0"/>
                </a:lnTo>
                <a:lnTo>
                  <a:pt x="5284762" y="3894436"/>
                </a:lnTo>
                <a:lnTo>
                  <a:pt x="0" y="3894436"/>
                </a:lnTo>
                <a:lnTo>
                  <a:pt x="0" y="0"/>
                </a:lnTo>
                <a:close/>
              </a:path>
            </a:pathLst>
          </a:custGeom>
          <a:blipFill>
            <a:blip r:embed="rId3"/>
            <a:stretch>
              <a:fillRect l="0" t="-40722" r="0" b="-160833"/>
            </a:stretch>
          </a:blipFill>
        </p:spPr>
      </p:sp>
      <p:sp>
        <p:nvSpPr>
          <p:cNvPr name="Freeform 4" id="4"/>
          <p:cNvSpPr/>
          <p:nvPr/>
        </p:nvSpPr>
        <p:spPr>
          <a:xfrm flipH="false" flipV="false" rot="0">
            <a:off x="7337809" y="1254627"/>
            <a:ext cx="4164589" cy="5336418"/>
          </a:xfrm>
          <a:custGeom>
            <a:avLst/>
            <a:gdLst/>
            <a:ahLst/>
            <a:cxnLst/>
            <a:rect r="r" b="b" t="t" l="l"/>
            <a:pathLst>
              <a:path h="5336418" w="4164589">
                <a:moveTo>
                  <a:pt x="0" y="0"/>
                </a:moveTo>
                <a:lnTo>
                  <a:pt x="4164589" y="0"/>
                </a:lnTo>
                <a:lnTo>
                  <a:pt x="4164589" y="5336418"/>
                </a:lnTo>
                <a:lnTo>
                  <a:pt x="0" y="5336418"/>
                </a:lnTo>
                <a:lnTo>
                  <a:pt x="0" y="0"/>
                </a:lnTo>
                <a:close/>
              </a:path>
            </a:pathLst>
          </a:custGeom>
          <a:blipFill>
            <a:blip r:embed="rId4"/>
            <a:stretch>
              <a:fillRect l="0" t="-30185" r="0" b="-43238"/>
            </a:stretch>
          </a:blipFill>
        </p:spPr>
      </p:sp>
      <p:sp>
        <p:nvSpPr>
          <p:cNvPr name="Freeform 5" id="5"/>
          <p:cNvSpPr/>
          <p:nvPr/>
        </p:nvSpPr>
        <p:spPr>
          <a:xfrm flipH="false" flipV="false" rot="0">
            <a:off x="2276534" y="5372382"/>
            <a:ext cx="3751915" cy="4699764"/>
          </a:xfrm>
          <a:custGeom>
            <a:avLst/>
            <a:gdLst/>
            <a:ahLst/>
            <a:cxnLst/>
            <a:rect r="r" b="b" t="t" l="l"/>
            <a:pathLst>
              <a:path h="4699764" w="3751915">
                <a:moveTo>
                  <a:pt x="0" y="0"/>
                </a:moveTo>
                <a:lnTo>
                  <a:pt x="3751915" y="0"/>
                </a:lnTo>
                <a:lnTo>
                  <a:pt x="3751915" y="4699764"/>
                </a:lnTo>
                <a:lnTo>
                  <a:pt x="0" y="4699764"/>
                </a:lnTo>
                <a:lnTo>
                  <a:pt x="0" y="0"/>
                </a:lnTo>
                <a:close/>
              </a:path>
            </a:pathLst>
          </a:custGeom>
          <a:blipFill>
            <a:blip r:embed="rId5"/>
            <a:stretch>
              <a:fillRect l="0" t="-30878" r="0" b="-46526"/>
            </a:stretch>
          </a:blipFill>
        </p:spPr>
      </p:sp>
      <p:sp>
        <p:nvSpPr>
          <p:cNvPr name="Freeform 6" id="6"/>
          <p:cNvSpPr/>
          <p:nvPr/>
        </p:nvSpPr>
        <p:spPr>
          <a:xfrm flipH="false" flipV="false" rot="0">
            <a:off x="6921855" y="5143500"/>
            <a:ext cx="3667738" cy="4699764"/>
          </a:xfrm>
          <a:custGeom>
            <a:avLst/>
            <a:gdLst/>
            <a:ahLst/>
            <a:cxnLst/>
            <a:rect r="r" b="b" t="t" l="l"/>
            <a:pathLst>
              <a:path h="4699764" w="3667738">
                <a:moveTo>
                  <a:pt x="0" y="0"/>
                </a:moveTo>
                <a:lnTo>
                  <a:pt x="3667738" y="0"/>
                </a:lnTo>
                <a:lnTo>
                  <a:pt x="3667738" y="4699764"/>
                </a:lnTo>
                <a:lnTo>
                  <a:pt x="0" y="4699764"/>
                </a:lnTo>
                <a:lnTo>
                  <a:pt x="0" y="0"/>
                </a:lnTo>
                <a:close/>
              </a:path>
            </a:pathLst>
          </a:custGeom>
          <a:blipFill>
            <a:blip r:embed="rId6"/>
            <a:stretch>
              <a:fillRect l="0" t="-30185" r="0" b="-43238"/>
            </a:stretch>
          </a:blipFill>
        </p:spPr>
      </p:sp>
      <p:sp>
        <p:nvSpPr>
          <p:cNvPr name="Freeform 7" id="7"/>
          <p:cNvSpPr/>
          <p:nvPr/>
        </p:nvSpPr>
        <p:spPr>
          <a:xfrm flipH="false" flipV="false" rot="0">
            <a:off x="13781272" y="1477946"/>
            <a:ext cx="3820700" cy="4895766"/>
          </a:xfrm>
          <a:custGeom>
            <a:avLst/>
            <a:gdLst/>
            <a:ahLst/>
            <a:cxnLst/>
            <a:rect r="r" b="b" t="t" l="l"/>
            <a:pathLst>
              <a:path h="4895766" w="3820700">
                <a:moveTo>
                  <a:pt x="0" y="0"/>
                </a:moveTo>
                <a:lnTo>
                  <a:pt x="3820700" y="0"/>
                </a:lnTo>
                <a:lnTo>
                  <a:pt x="3820700" y="4895766"/>
                </a:lnTo>
                <a:lnTo>
                  <a:pt x="0" y="4895766"/>
                </a:lnTo>
                <a:lnTo>
                  <a:pt x="0" y="0"/>
                </a:lnTo>
                <a:close/>
              </a:path>
            </a:pathLst>
          </a:custGeom>
          <a:blipFill>
            <a:blip r:embed="rId7"/>
            <a:stretch>
              <a:fillRect l="0" t="-30185" r="0" b="-43238"/>
            </a:stretch>
          </a:blipFill>
        </p:spPr>
      </p:sp>
      <p:sp>
        <p:nvSpPr>
          <p:cNvPr name="TextBox 8" id="8"/>
          <p:cNvSpPr txBox="true"/>
          <p:nvPr/>
        </p:nvSpPr>
        <p:spPr>
          <a:xfrm rot="0">
            <a:off x="3579688" y="376549"/>
            <a:ext cx="11128623" cy="878078"/>
          </a:xfrm>
          <a:prstGeom prst="rect">
            <a:avLst/>
          </a:prstGeom>
        </p:spPr>
        <p:txBody>
          <a:bodyPr anchor="t" rtlCol="false" tIns="0" lIns="0" bIns="0" rIns="0">
            <a:spAutoFit/>
          </a:bodyPr>
          <a:lstStyle/>
          <a:p>
            <a:pPr algn="ctr">
              <a:lnSpc>
                <a:spcPts val="7252"/>
              </a:lnSpc>
              <a:spcBef>
                <a:spcPct val="0"/>
              </a:spcBef>
            </a:pPr>
            <a:r>
              <a:rPr lang="en-US" sz="5180">
                <a:solidFill>
                  <a:srgbClr val="ECE4D9"/>
                </a:solidFill>
                <a:latin typeface="Roca One"/>
                <a:ea typeface="Roca One"/>
                <a:cs typeface="Roca One"/>
                <a:sym typeface="Roca One"/>
              </a:rPr>
              <a:t>Constitución Centro de Ex Alumnos </a:t>
            </a:r>
          </a:p>
        </p:txBody>
      </p:sp>
      <p:sp>
        <p:nvSpPr>
          <p:cNvPr name="Freeform 9" id="9"/>
          <p:cNvSpPr/>
          <p:nvPr/>
        </p:nvSpPr>
        <p:spPr>
          <a:xfrm flipH="false" flipV="false" rot="0">
            <a:off x="11418232" y="6774123"/>
            <a:ext cx="6580159" cy="3069140"/>
          </a:xfrm>
          <a:custGeom>
            <a:avLst/>
            <a:gdLst/>
            <a:ahLst/>
            <a:cxnLst/>
            <a:rect r="r" b="b" t="t" l="l"/>
            <a:pathLst>
              <a:path h="3069140" w="6580159">
                <a:moveTo>
                  <a:pt x="0" y="0"/>
                </a:moveTo>
                <a:lnTo>
                  <a:pt x="6580159" y="0"/>
                </a:lnTo>
                <a:lnTo>
                  <a:pt x="6580159" y="3069141"/>
                </a:lnTo>
                <a:lnTo>
                  <a:pt x="0" y="3069141"/>
                </a:lnTo>
                <a:lnTo>
                  <a:pt x="0" y="0"/>
                </a:lnTo>
                <a:close/>
              </a:path>
            </a:pathLst>
          </a:custGeom>
          <a:blipFill>
            <a:blip r:embed="rId8"/>
            <a:stretch>
              <a:fillRect l="-1096" t="-29559" r="-3926" b="-57892"/>
            </a:stretch>
          </a:blipFill>
        </p:spPr>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Freeform 3" id="3"/>
          <p:cNvSpPr/>
          <p:nvPr/>
        </p:nvSpPr>
        <p:spPr>
          <a:xfrm flipH="false" flipV="false" rot="0">
            <a:off x="1028700" y="1807652"/>
            <a:ext cx="3257332" cy="4173879"/>
          </a:xfrm>
          <a:custGeom>
            <a:avLst/>
            <a:gdLst/>
            <a:ahLst/>
            <a:cxnLst/>
            <a:rect r="r" b="b" t="t" l="l"/>
            <a:pathLst>
              <a:path h="4173879" w="3257332">
                <a:moveTo>
                  <a:pt x="0" y="0"/>
                </a:moveTo>
                <a:lnTo>
                  <a:pt x="3257332" y="0"/>
                </a:lnTo>
                <a:lnTo>
                  <a:pt x="3257332" y="4173878"/>
                </a:lnTo>
                <a:lnTo>
                  <a:pt x="0" y="4173878"/>
                </a:lnTo>
                <a:lnTo>
                  <a:pt x="0" y="0"/>
                </a:lnTo>
                <a:close/>
              </a:path>
            </a:pathLst>
          </a:custGeom>
          <a:blipFill>
            <a:blip r:embed="rId3"/>
            <a:stretch>
              <a:fillRect l="0" t="-22843" r="0" b="-50581"/>
            </a:stretch>
          </a:blipFill>
        </p:spPr>
      </p:sp>
      <p:sp>
        <p:nvSpPr>
          <p:cNvPr name="Freeform 4" id="4"/>
          <p:cNvSpPr/>
          <p:nvPr/>
        </p:nvSpPr>
        <p:spPr>
          <a:xfrm flipH="false" flipV="false" rot="0">
            <a:off x="4634840" y="1795504"/>
            <a:ext cx="3293684" cy="4186027"/>
          </a:xfrm>
          <a:custGeom>
            <a:avLst/>
            <a:gdLst/>
            <a:ahLst/>
            <a:cxnLst/>
            <a:rect r="r" b="b" t="t" l="l"/>
            <a:pathLst>
              <a:path h="4186027" w="3293684">
                <a:moveTo>
                  <a:pt x="0" y="0"/>
                </a:moveTo>
                <a:lnTo>
                  <a:pt x="3293683" y="0"/>
                </a:lnTo>
                <a:lnTo>
                  <a:pt x="3293683" y="4186026"/>
                </a:lnTo>
                <a:lnTo>
                  <a:pt x="0" y="4186026"/>
                </a:lnTo>
                <a:lnTo>
                  <a:pt x="0" y="0"/>
                </a:lnTo>
                <a:close/>
              </a:path>
            </a:pathLst>
          </a:custGeom>
          <a:blipFill>
            <a:blip r:embed="rId4"/>
            <a:stretch>
              <a:fillRect l="0" t="-39481" r="0" b="-35369"/>
            </a:stretch>
          </a:blipFill>
        </p:spPr>
      </p:sp>
      <p:sp>
        <p:nvSpPr>
          <p:cNvPr name="Freeform 5" id="5"/>
          <p:cNvSpPr/>
          <p:nvPr/>
        </p:nvSpPr>
        <p:spPr>
          <a:xfrm flipH="false" flipV="false" rot="0">
            <a:off x="8280948" y="1795504"/>
            <a:ext cx="3610165" cy="4173879"/>
          </a:xfrm>
          <a:custGeom>
            <a:avLst/>
            <a:gdLst/>
            <a:ahLst/>
            <a:cxnLst/>
            <a:rect r="r" b="b" t="t" l="l"/>
            <a:pathLst>
              <a:path h="4173879" w="3610165">
                <a:moveTo>
                  <a:pt x="0" y="0"/>
                </a:moveTo>
                <a:lnTo>
                  <a:pt x="3610165" y="0"/>
                </a:lnTo>
                <a:lnTo>
                  <a:pt x="3610165" y="4173878"/>
                </a:lnTo>
                <a:lnTo>
                  <a:pt x="0" y="4173878"/>
                </a:lnTo>
                <a:lnTo>
                  <a:pt x="0" y="0"/>
                </a:lnTo>
                <a:close/>
              </a:path>
            </a:pathLst>
          </a:custGeom>
          <a:blipFill>
            <a:blip r:embed="rId5"/>
            <a:stretch>
              <a:fillRect l="0" t="0" r="0" b="0"/>
            </a:stretch>
          </a:blipFill>
        </p:spPr>
      </p:sp>
      <p:sp>
        <p:nvSpPr>
          <p:cNvPr name="Freeform 6" id="6"/>
          <p:cNvSpPr/>
          <p:nvPr/>
        </p:nvSpPr>
        <p:spPr>
          <a:xfrm flipH="false" flipV="false" rot="0">
            <a:off x="12243538" y="1795504"/>
            <a:ext cx="3622292" cy="4186027"/>
          </a:xfrm>
          <a:custGeom>
            <a:avLst/>
            <a:gdLst/>
            <a:ahLst/>
            <a:cxnLst/>
            <a:rect r="r" b="b" t="t" l="l"/>
            <a:pathLst>
              <a:path h="4186027" w="3622292">
                <a:moveTo>
                  <a:pt x="0" y="0"/>
                </a:moveTo>
                <a:lnTo>
                  <a:pt x="3622293" y="0"/>
                </a:lnTo>
                <a:lnTo>
                  <a:pt x="3622293" y="4186026"/>
                </a:lnTo>
                <a:lnTo>
                  <a:pt x="0" y="4186026"/>
                </a:lnTo>
                <a:lnTo>
                  <a:pt x="0" y="0"/>
                </a:lnTo>
                <a:close/>
              </a:path>
            </a:pathLst>
          </a:custGeom>
          <a:blipFill>
            <a:blip r:embed="rId6"/>
            <a:stretch>
              <a:fillRect l="0" t="0" r="0" b="0"/>
            </a:stretch>
          </a:blipFill>
        </p:spPr>
      </p:sp>
      <p:sp>
        <p:nvSpPr>
          <p:cNvPr name="Freeform 7" id="7"/>
          <p:cNvSpPr/>
          <p:nvPr/>
        </p:nvSpPr>
        <p:spPr>
          <a:xfrm flipH="false" flipV="false" rot="0">
            <a:off x="1028700" y="6246044"/>
            <a:ext cx="3261561" cy="3743751"/>
          </a:xfrm>
          <a:custGeom>
            <a:avLst/>
            <a:gdLst/>
            <a:ahLst/>
            <a:cxnLst/>
            <a:rect r="r" b="b" t="t" l="l"/>
            <a:pathLst>
              <a:path h="3743751" w="3261561">
                <a:moveTo>
                  <a:pt x="0" y="0"/>
                </a:moveTo>
                <a:lnTo>
                  <a:pt x="3261561" y="0"/>
                </a:lnTo>
                <a:lnTo>
                  <a:pt x="3261561" y="3743752"/>
                </a:lnTo>
                <a:lnTo>
                  <a:pt x="0" y="3743752"/>
                </a:lnTo>
                <a:lnTo>
                  <a:pt x="0" y="0"/>
                </a:lnTo>
                <a:close/>
              </a:path>
            </a:pathLst>
          </a:custGeom>
          <a:blipFill>
            <a:blip r:embed="rId7"/>
            <a:stretch>
              <a:fillRect l="0" t="0" r="0" b="0"/>
            </a:stretch>
          </a:blipFill>
        </p:spPr>
      </p:sp>
      <p:sp>
        <p:nvSpPr>
          <p:cNvPr name="Freeform 8" id="8"/>
          <p:cNvSpPr/>
          <p:nvPr/>
        </p:nvSpPr>
        <p:spPr>
          <a:xfrm flipH="false" flipV="false" rot="0">
            <a:off x="4634840" y="6229180"/>
            <a:ext cx="3293684" cy="3760615"/>
          </a:xfrm>
          <a:custGeom>
            <a:avLst/>
            <a:gdLst/>
            <a:ahLst/>
            <a:cxnLst/>
            <a:rect r="r" b="b" t="t" l="l"/>
            <a:pathLst>
              <a:path h="3760615" w="3293684">
                <a:moveTo>
                  <a:pt x="0" y="0"/>
                </a:moveTo>
                <a:lnTo>
                  <a:pt x="3293683" y="0"/>
                </a:lnTo>
                <a:lnTo>
                  <a:pt x="3293683" y="3760616"/>
                </a:lnTo>
                <a:lnTo>
                  <a:pt x="0" y="3760616"/>
                </a:lnTo>
                <a:lnTo>
                  <a:pt x="0" y="0"/>
                </a:lnTo>
                <a:close/>
              </a:path>
            </a:pathLst>
          </a:custGeom>
          <a:blipFill>
            <a:blip r:embed="rId8"/>
            <a:stretch>
              <a:fillRect l="-11056" t="0" r="-11056" b="0"/>
            </a:stretch>
          </a:blipFill>
        </p:spPr>
      </p:sp>
      <p:sp>
        <p:nvSpPr>
          <p:cNvPr name="Freeform 9" id="9"/>
          <p:cNvSpPr/>
          <p:nvPr/>
        </p:nvSpPr>
        <p:spPr>
          <a:xfrm flipH="false" flipV="false" rot="0">
            <a:off x="8259609" y="6217032"/>
            <a:ext cx="3631504" cy="3772763"/>
          </a:xfrm>
          <a:custGeom>
            <a:avLst/>
            <a:gdLst/>
            <a:ahLst/>
            <a:cxnLst/>
            <a:rect r="r" b="b" t="t" l="l"/>
            <a:pathLst>
              <a:path h="3772763" w="3631504">
                <a:moveTo>
                  <a:pt x="0" y="0"/>
                </a:moveTo>
                <a:lnTo>
                  <a:pt x="3631504" y="0"/>
                </a:lnTo>
                <a:lnTo>
                  <a:pt x="3631504" y="3772764"/>
                </a:lnTo>
                <a:lnTo>
                  <a:pt x="0" y="3772764"/>
                </a:lnTo>
                <a:lnTo>
                  <a:pt x="0" y="0"/>
                </a:lnTo>
                <a:close/>
              </a:path>
            </a:pathLst>
          </a:custGeom>
          <a:blipFill>
            <a:blip r:embed="rId9"/>
            <a:stretch>
              <a:fillRect l="0" t="0" r="0" b="-12041"/>
            </a:stretch>
          </a:blipFill>
        </p:spPr>
      </p:sp>
      <p:sp>
        <p:nvSpPr>
          <p:cNvPr name="Freeform 10" id="10"/>
          <p:cNvSpPr/>
          <p:nvPr/>
        </p:nvSpPr>
        <p:spPr>
          <a:xfrm flipH="false" flipV="false" rot="0">
            <a:off x="12224488" y="6185784"/>
            <a:ext cx="3641342" cy="3804011"/>
          </a:xfrm>
          <a:custGeom>
            <a:avLst/>
            <a:gdLst/>
            <a:ahLst/>
            <a:cxnLst/>
            <a:rect r="r" b="b" t="t" l="l"/>
            <a:pathLst>
              <a:path h="3804011" w="3641342">
                <a:moveTo>
                  <a:pt x="0" y="0"/>
                </a:moveTo>
                <a:lnTo>
                  <a:pt x="3641343" y="0"/>
                </a:lnTo>
                <a:lnTo>
                  <a:pt x="3641343" y="3804012"/>
                </a:lnTo>
                <a:lnTo>
                  <a:pt x="0" y="3804012"/>
                </a:lnTo>
                <a:lnTo>
                  <a:pt x="0" y="0"/>
                </a:lnTo>
                <a:close/>
              </a:path>
            </a:pathLst>
          </a:custGeom>
          <a:blipFill>
            <a:blip r:embed="rId10"/>
            <a:stretch>
              <a:fillRect l="0" t="-4180" r="0" b="-4180"/>
            </a:stretch>
          </a:blipFill>
        </p:spPr>
      </p:sp>
      <p:sp>
        <p:nvSpPr>
          <p:cNvPr name="TextBox 11" id="11"/>
          <p:cNvSpPr txBox="true"/>
          <p:nvPr/>
        </p:nvSpPr>
        <p:spPr>
          <a:xfrm rot="0">
            <a:off x="3529338" y="203416"/>
            <a:ext cx="10825907" cy="1339722"/>
          </a:xfrm>
          <a:prstGeom prst="rect">
            <a:avLst/>
          </a:prstGeom>
        </p:spPr>
        <p:txBody>
          <a:bodyPr anchor="t" rtlCol="false" tIns="0" lIns="0" bIns="0" rIns="0">
            <a:spAutoFit/>
          </a:bodyPr>
          <a:lstStyle/>
          <a:p>
            <a:pPr algn="ctr">
              <a:lnSpc>
                <a:spcPts val="5432"/>
              </a:lnSpc>
            </a:pPr>
            <a:r>
              <a:rPr lang="en-US" sz="3880">
                <a:solidFill>
                  <a:srgbClr val="ECE4D9"/>
                </a:solidFill>
                <a:latin typeface="Roca One"/>
                <a:ea typeface="Roca One"/>
                <a:cs typeface="Roca One"/>
                <a:sym typeface="Roca One"/>
              </a:rPr>
              <a:t>Vínculo con Centro Cultural Los Andes </a:t>
            </a:r>
          </a:p>
          <a:p>
            <a:pPr algn="ctr">
              <a:lnSpc>
                <a:spcPts val="5432"/>
              </a:lnSpc>
              <a:spcBef>
                <a:spcPct val="0"/>
              </a:spcBef>
            </a:pPr>
            <a:r>
              <a:rPr lang="en-US" sz="3880">
                <a:solidFill>
                  <a:srgbClr val="ECE4D9"/>
                </a:solidFill>
                <a:latin typeface="Roca One"/>
                <a:ea typeface="Roca One"/>
                <a:cs typeface="Roca One"/>
                <a:sym typeface="Roca One"/>
              </a:rPr>
              <a:t>Instancias culturales y reconocimiento andino </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0" y="1999178"/>
            <a:ext cx="18288000" cy="4823678"/>
          </a:xfrm>
          <a:prstGeom prst="rect">
            <a:avLst/>
          </a:prstGeom>
        </p:spPr>
        <p:txBody>
          <a:bodyPr anchor="t" rtlCol="false" tIns="0" lIns="0" bIns="0" rIns="0">
            <a:spAutoFit/>
          </a:bodyPr>
          <a:lstStyle/>
          <a:p>
            <a:pPr algn="ctr">
              <a:lnSpc>
                <a:spcPts val="11808"/>
              </a:lnSpc>
            </a:pPr>
            <a:r>
              <a:rPr lang="en-US" sz="8434">
                <a:solidFill>
                  <a:srgbClr val="FFFFFF"/>
                </a:solidFill>
                <a:latin typeface="Wonderful Branding"/>
                <a:ea typeface="Wonderful Branding"/>
                <a:cs typeface="Wonderful Branding"/>
                <a:sym typeface="Wonderful Branding"/>
              </a:rPr>
              <a:t>Calendario Escolar y Proyecciones</a:t>
            </a:r>
          </a:p>
          <a:p>
            <a:pPr algn="ctr">
              <a:lnSpc>
                <a:spcPts val="11808"/>
              </a:lnSpc>
            </a:pPr>
            <a:r>
              <a:rPr lang="en-US" sz="8434">
                <a:solidFill>
                  <a:srgbClr val="FFFFFF"/>
                </a:solidFill>
                <a:latin typeface="Wonderful Branding"/>
                <a:ea typeface="Wonderful Branding"/>
                <a:cs typeface="Wonderful Branding"/>
                <a:sym typeface="Wonderful Branding"/>
              </a:rPr>
              <a:t>2026</a:t>
            </a:r>
          </a:p>
        </p:txBody>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448" b="-22759"/>
            </a:stretch>
          </a:blipFill>
        </p:spPr>
      </p:sp>
      <p:sp>
        <p:nvSpPr>
          <p:cNvPr name="TextBox 3" id="3"/>
          <p:cNvSpPr txBox="true"/>
          <p:nvPr/>
        </p:nvSpPr>
        <p:spPr>
          <a:xfrm rot="0">
            <a:off x="6435998" y="216662"/>
            <a:ext cx="5416004" cy="812038"/>
          </a:xfrm>
          <a:prstGeom prst="rect">
            <a:avLst/>
          </a:prstGeom>
        </p:spPr>
        <p:txBody>
          <a:bodyPr anchor="t" rtlCol="false" tIns="0" lIns="0" bIns="0" rIns="0">
            <a:spAutoFit/>
          </a:bodyPr>
          <a:lstStyle/>
          <a:p>
            <a:pPr algn="ctr">
              <a:lnSpc>
                <a:spcPts val="6692"/>
              </a:lnSpc>
              <a:spcBef>
                <a:spcPct val="0"/>
              </a:spcBef>
            </a:pPr>
            <a:r>
              <a:rPr lang="en-US" sz="4780">
                <a:solidFill>
                  <a:srgbClr val="ECE4D9"/>
                </a:solidFill>
                <a:latin typeface="Roca One"/>
                <a:ea typeface="Roca One"/>
                <a:cs typeface="Roca One"/>
                <a:sym typeface="Roca One"/>
              </a:rPr>
              <a:t>Proyecciones 2026</a:t>
            </a:r>
          </a:p>
        </p:txBody>
      </p:sp>
      <p:sp>
        <p:nvSpPr>
          <p:cNvPr name="TextBox 4" id="4"/>
          <p:cNvSpPr txBox="true"/>
          <p:nvPr/>
        </p:nvSpPr>
        <p:spPr>
          <a:xfrm rot="0">
            <a:off x="895140" y="1345647"/>
            <a:ext cx="16969285" cy="8160047"/>
          </a:xfrm>
          <a:prstGeom prst="rect">
            <a:avLst/>
          </a:prstGeom>
        </p:spPr>
        <p:txBody>
          <a:bodyPr anchor="t" rtlCol="false" tIns="0" lIns="0" bIns="0" rIns="0">
            <a:spAutoFit/>
          </a:bodyPr>
          <a:lstStyle/>
          <a:p>
            <a:pPr algn="just">
              <a:lnSpc>
                <a:spcPts val="4778"/>
              </a:lnSpc>
              <a:spcBef>
                <a:spcPct val="0"/>
              </a:spcBef>
            </a:pPr>
            <a:r>
              <a:rPr lang="en-US" b="true" sz="3413">
                <a:solidFill>
                  <a:srgbClr val="ECE4D9"/>
                </a:solidFill>
                <a:latin typeface="Roca One Bold"/>
                <a:ea typeface="Roca One Bold"/>
                <a:cs typeface="Roca One Bold"/>
                <a:sym typeface="Roca One Bold"/>
              </a:rPr>
              <a:t>1. Fortalecimiento de los aprendizajes (calidad de la enseñanza)</a:t>
            </a:r>
          </a:p>
          <a:p>
            <a:pPr algn="just">
              <a:lnSpc>
                <a:spcPts val="5058"/>
              </a:lnSpc>
              <a:spcBef>
                <a:spcPct val="0"/>
              </a:spcBef>
            </a:pPr>
          </a:p>
          <a:p>
            <a:pPr algn="l" marL="607397" indent="-303698" lvl="1">
              <a:lnSpc>
                <a:spcPts val="3938"/>
              </a:lnSpc>
              <a:buFont typeface="Arial"/>
              <a:buChar char="•"/>
            </a:pPr>
            <a:r>
              <a:rPr lang="en-US" sz="2813">
                <a:solidFill>
                  <a:srgbClr val="ECE4D9"/>
                </a:solidFill>
                <a:latin typeface="Roca One"/>
                <a:ea typeface="Roca One"/>
                <a:cs typeface="Roca One"/>
                <a:sym typeface="Roca One"/>
              </a:rPr>
              <a:t>Implementación de DPD con foco en aula: planificación rigurosa, acompañamiento pedagógico, observación y retroalimentación.</a:t>
            </a:r>
          </a:p>
          <a:p>
            <a:pPr algn="l">
              <a:lnSpc>
                <a:spcPts val="3938"/>
              </a:lnSpc>
            </a:pPr>
          </a:p>
          <a:p>
            <a:pPr algn="l" marL="607397" indent="-303698" lvl="1">
              <a:lnSpc>
                <a:spcPts val="3938"/>
              </a:lnSpc>
              <a:buFont typeface="Arial"/>
              <a:buChar char="•"/>
            </a:pPr>
            <a:r>
              <a:rPr lang="en-US" sz="2813">
                <a:solidFill>
                  <a:srgbClr val="ECE4D9"/>
                </a:solidFill>
                <a:latin typeface="Roca One"/>
                <a:ea typeface="Roca One"/>
                <a:cs typeface="Roca One"/>
                <a:sym typeface="Roca One"/>
              </a:rPr>
              <a:t>Consolidación de una cultura de evaluación formativa y retroalimentación efectiva, promoviendo aprendizaje profundo.</a:t>
            </a:r>
          </a:p>
          <a:p>
            <a:pPr algn="l">
              <a:lnSpc>
                <a:spcPts val="3938"/>
              </a:lnSpc>
            </a:pPr>
          </a:p>
          <a:p>
            <a:pPr algn="l" marL="607397" indent="-303698" lvl="1">
              <a:lnSpc>
                <a:spcPts val="3938"/>
              </a:lnSpc>
              <a:buFont typeface="Arial"/>
              <a:buChar char="•"/>
            </a:pPr>
            <a:r>
              <a:rPr lang="en-US" sz="2813">
                <a:solidFill>
                  <a:srgbClr val="ECE4D9"/>
                </a:solidFill>
                <a:latin typeface="Roca One"/>
                <a:ea typeface="Roca One"/>
                <a:cs typeface="Roca One"/>
                <a:sym typeface="Roca One"/>
              </a:rPr>
              <a:t>Trabajo por departamentos dirigidos desde la coordinación académica y UTP, coordinación TP y jefes de departamentos para implementación contextualizada de Bases Curriculares y Programas, orientado al perfil de egreso.</a:t>
            </a:r>
          </a:p>
          <a:p>
            <a:pPr algn="l">
              <a:lnSpc>
                <a:spcPts val="3938"/>
              </a:lnSpc>
            </a:pPr>
          </a:p>
          <a:p>
            <a:pPr algn="l" marL="607397" indent="-303698" lvl="1">
              <a:lnSpc>
                <a:spcPts val="3938"/>
              </a:lnSpc>
              <a:buFont typeface="Arial"/>
              <a:buChar char="•"/>
            </a:pPr>
            <a:r>
              <a:rPr lang="en-US" sz="2813">
                <a:solidFill>
                  <a:srgbClr val="ECE4D9"/>
                </a:solidFill>
                <a:latin typeface="Roca One"/>
                <a:ea typeface="Roca One"/>
                <a:cs typeface="Roca One"/>
                <a:sym typeface="Roca One"/>
              </a:rPr>
              <a:t>Planificaciones para la conducción efectiva del proceso de enseñanza–aprendizaje y uso sistemático de evidencias para la mejora.</a:t>
            </a:r>
          </a:p>
          <a:p>
            <a:pPr algn="l">
              <a:lnSpc>
                <a:spcPts val="3938"/>
              </a:lnSpc>
            </a:pPr>
          </a:p>
          <a:p>
            <a:pPr algn="l" marL="607397" indent="-303698" lvl="1">
              <a:lnSpc>
                <a:spcPts val="3938"/>
              </a:lnSpc>
              <a:buFont typeface="Arial"/>
              <a:buChar char="•"/>
            </a:pPr>
            <a:r>
              <a:rPr lang="en-US" sz="2813">
                <a:solidFill>
                  <a:srgbClr val="ECE4D9"/>
                </a:solidFill>
                <a:latin typeface="Roca One"/>
                <a:ea typeface="Roca One"/>
                <a:cs typeface="Roca One"/>
                <a:sym typeface="Roca One"/>
              </a:rPr>
              <a:t>Mejores resultados en pruebas estandarizadas superando promedio en GSE y foco de IDPS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DAG4-hleNvc</dc:identifier>
  <dcterms:modified xsi:type="dcterms:W3CDTF">2011-08-01T06:04:30Z</dcterms:modified>
  <cp:revision>1</cp:revision>
  <dc:title>Cuenta Pública 2025</dc:title>
</cp:coreProperties>
</file>